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Cormorant Unicase SemiBold"/>
      <p:regular r:id="rId73"/>
      <p:bold r:id="rId74"/>
    </p:embeddedFont>
    <p:embeddedFont>
      <p:font typeface="Calade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CormorantUnicaseSemiBold-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Caladea-regular.fntdata"/><Relationship Id="rId30" Type="http://schemas.openxmlformats.org/officeDocument/2006/relationships/slide" Target="slides/slide26.xml"/><Relationship Id="rId74" Type="http://schemas.openxmlformats.org/officeDocument/2006/relationships/font" Target="fonts/CormorantUnicaseSemiBold-bold.fntdata"/><Relationship Id="rId33" Type="http://schemas.openxmlformats.org/officeDocument/2006/relationships/slide" Target="slides/slide29.xml"/><Relationship Id="rId77" Type="http://schemas.openxmlformats.org/officeDocument/2006/relationships/font" Target="fonts/Caladea-italic.fntdata"/><Relationship Id="rId32" Type="http://schemas.openxmlformats.org/officeDocument/2006/relationships/slide" Target="slides/slide28.xml"/><Relationship Id="rId76" Type="http://schemas.openxmlformats.org/officeDocument/2006/relationships/font" Target="fonts/Caladea-bold.fntdata"/><Relationship Id="rId35" Type="http://schemas.openxmlformats.org/officeDocument/2006/relationships/slide" Target="slides/slide31.xml"/><Relationship Id="rId34" Type="http://schemas.openxmlformats.org/officeDocument/2006/relationships/slide" Target="slides/slide30.xml"/><Relationship Id="rId78" Type="http://schemas.openxmlformats.org/officeDocument/2006/relationships/font" Target="fonts/Caladea-boldItalic.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427ea914c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427ea914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427ea914c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427ea914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44df480a5_3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44df480a5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44df480a5_3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44df480a5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44df480a5_3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44df480a5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44df480a5_5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44df480a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44df480a5_5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344df480a5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44df480a5_5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44df480a5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44df480a5_5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44df480a5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44df480a5_5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44df480a5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427ea914c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427ea914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44df480a5_5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44df480a5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427ea914c_0_1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3427ea914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44df480a5_5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44df480a5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2a278a887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2a278a8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44df480a5_5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344df480a5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44df480a5_4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344df480a5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44df480a5_4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44df480a5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44df480a5_4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44df480a5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44df480a5_4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44df480a5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44df480a5_4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44df480a5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427ea914c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427ea914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427ea914c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427ea914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427ea914c_1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427ea914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2a278a887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2a278a88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44df480a5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44df480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427ea914c_0_1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427ea914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2a278a887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2a278a8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344df480a5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344df480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44df480a5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44df480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44df480a5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44df480a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44df480a5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44df480a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427ea914c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427ea914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44df480a5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344df480a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44df480a5_0_1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344df480a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44df480a5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344df480a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44df480a5_0_1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44df480a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44df480a5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44df480a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44df480a5_0_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344df480a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344df480a5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344df480a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44df480a5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44df480a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44df480a5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344df480a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44df480a5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344df480a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427ea914c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427ea914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44df480a5_0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44df480a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344df480a5_0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344df480a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344df480a5_0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344df480a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344df480a5_0_2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344df480a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44df480a5_0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344df480a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344df480a5_0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344df480a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44df480a5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44df480a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427ea914c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3427ea914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44df480a5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44df480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344df480a5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344df480a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427ea914c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427ea914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344df480a5_1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344df480a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44df480a5_1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44df480a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344df480a5_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344df480a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344df480a5_1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344df480a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44df480a5_1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344df480a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344df480a5_1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344df480a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44df480a5_1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344df480a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344df480a5_1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344df480a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44df480a5_5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344df480a5_5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427ea914c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427ea914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427ea914c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427ea914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427ea914c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427ea914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619175" y="1306025"/>
            <a:ext cx="5905500" cy="1159800"/>
          </a:xfrm>
          <a:prstGeom prst="rect">
            <a:avLst/>
          </a:prstGeom>
        </p:spPr>
        <p:txBody>
          <a:bodyPr anchorCtr="0" anchor="b" bIns="0" lIns="0" spcFirstLastPara="1" rIns="0" wrap="square" tIns="0">
            <a:noAutofit/>
          </a:bodyPr>
          <a:lstStyle>
            <a:lvl1pPr lvl="0" rtl="0" algn="ctr">
              <a:lnSpc>
                <a:spcPct val="80000"/>
              </a:lnSpc>
              <a:spcBef>
                <a:spcPts val="0"/>
              </a:spcBef>
              <a:spcAft>
                <a:spcPts val="0"/>
              </a:spcAft>
              <a:buSzPts val="4800"/>
              <a:buNone/>
              <a:defRPr sz="4800"/>
            </a:lvl1pPr>
            <a:lvl2pPr lvl="1" rtl="0" algn="ctr">
              <a:lnSpc>
                <a:spcPct val="80000"/>
              </a:lnSpc>
              <a:spcBef>
                <a:spcPts val="0"/>
              </a:spcBef>
              <a:spcAft>
                <a:spcPts val="0"/>
              </a:spcAft>
              <a:buSzPts val="4800"/>
              <a:buNone/>
              <a:defRPr sz="4800"/>
            </a:lvl2pPr>
            <a:lvl3pPr lvl="2" rtl="0" algn="ctr">
              <a:lnSpc>
                <a:spcPct val="80000"/>
              </a:lnSpc>
              <a:spcBef>
                <a:spcPts val="0"/>
              </a:spcBef>
              <a:spcAft>
                <a:spcPts val="0"/>
              </a:spcAft>
              <a:buSzPts val="4800"/>
              <a:buNone/>
              <a:defRPr sz="4800"/>
            </a:lvl3pPr>
            <a:lvl4pPr lvl="3" rtl="0" algn="ctr">
              <a:lnSpc>
                <a:spcPct val="80000"/>
              </a:lnSpc>
              <a:spcBef>
                <a:spcPts val="0"/>
              </a:spcBef>
              <a:spcAft>
                <a:spcPts val="0"/>
              </a:spcAft>
              <a:buSzPts val="4800"/>
              <a:buNone/>
              <a:defRPr sz="4800"/>
            </a:lvl4pPr>
            <a:lvl5pPr lvl="4" rtl="0" algn="ctr">
              <a:lnSpc>
                <a:spcPct val="80000"/>
              </a:lnSpc>
              <a:spcBef>
                <a:spcPts val="0"/>
              </a:spcBef>
              <a:spcAft>
                <a:spcPts val="0"/>
              </a:spcAft>
              <a:buSzPts val="4800"/>
              <a:buNone/>
              <a:defRPr sz="4800"/>
            </a:lvl5pPr>
            <a:lvl6pPr lvl="5" rtl="0" algn="ctr">
              <a:lnSpc>
                <a:spcPct val="80000"/>
              </a:lnSpc>
              <a:spcBef>
                <a:spcPts val="0"/>
              </a:spcBef>
              <a:spcAft>
                <a:spcPts val="0"/>
              </a:spcAft>
              <a:buSzPts val="4800"/>
              <a:buNone/>
              <a:defRPr sz="4800"/>
            </a:lvl6pPr>
            <a:lvl7pPr lvl="6" rtl="0" algn="ctr">
              <a:lnSpc>
                <a:spcPct val="80000"/>
              </a:lnSpc>
              <a:spcBef>
                <a:spcPts val="0"/>
              </a:spcBef>
              <a:spcAft>
                <a:spcPts val="0"/>
              </a:spcAft>
              <a:buSzPts val="4800"/>
              <a:buNone/>
              <a:defRPr sz="4800"/>
            </a:lvl7pPr>
            <a:lvl8pPr lvl="7" rtl="0" algn="ctr">
              <a:lnSpc>
                <a:spcPct val="80000"/>
              </a:lnSpc>
              <a:spcBef>
                <a:spcPts val="0"/>
              </a:spcBef>
              <a:spcAft>
                <a:spcPts val="0"/>
              </a:spcAft>
              <a:buSzPts val="4800"/>
              <a:buNone/>
              <a:defRPr sz="4800"/>
            </a:lvl8pPr>
            <a:lvl9pPr lvl="8" rtl="0" algn="ctr">
              <a:lnSpc>
                <a:spcPct val="8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rame">
  <p:cSld name="BLANK_2">
    <p:spTree>
      <p:nvGrpSpPr>
        <p:cNvPr id="80" name="Shape 80"/>
        <p:cNvGrpSpPr/>
        <p:nvPr/>
      </p:nvGrpSpPr>
      <p:grpSpPr>
        <a:xfrm>
          <a:off x="0" y="0"/>
          <a:ext cx="0" cy="0"/>
          <a:chOff x="0" y="0"/>
          <a:chExt cx="0" cy="0"/>
        </a:xfrm>
      </p:grpSpPr>
      <p:sp>
        <p:nvSpPr>
          <p:cNvPr id="81" name="Google Shape;81;p11"/>
          <p:cNvSpPr/>
          <p:nvPr/>
        </p:nvSpPr>
        <p:spPr>
          <a:xfrm>
            <a:off x="665100" y="657900"/>
            <a:ext cx="7813800" cy="3838200"/>
          </a:xfrm>
          <a:prstGeom prst="rect">
            <a:avLst/>
          </a:prstGeom>
          <a:gradFill>
            <a:gsLst>
              <a:gs pos="0">
                <a:srgbClr val="FFFFFF">
                  <a:alpha val="74509"/>
                </a:srgbClr>
              </a:gs>
              <a:gs pos="50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1"/>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83" name="Google Shape;83;p11"/>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84" name="Google Shape;84;p11"/>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85" name="Google Shape;85;p11"/>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86" name="Google Shape;86;p11"/>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87" name="Google Shape;87;p11"/>
          <p:cNvPicPr preferRelativeResize="0"/>
          <p:nvPr/>
        </p:nvPicPr>
        <p:blipFill>
          <a:blip r:embed="rId7">
            <a:alphaModFix/>
          </a:blip>
          <a:stretch>
            <a:fillRect/>
          </a:stretch>
        </p:blipFill>
        <p:spPr>
          <a:xfrm>
            <a:off x="5939696" y="208510"/>
            <a:ext cx="777608" cy="772873"/>
          </a:xfrm>
          <a:prstGeom prst="rect">
            <a:avLst/>
          </a:prstGeom>
          <a:noFill/>
          <a:ln>
            <a:noFill/>
          </a:ln>
        </p:spPr>
      </p:pic>
      <p:sp>
        <p:nvSpPr>
          <p:cNvPr id="88" name="Google Shape;88;p11"/>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bg>
      <p:bgPr>
        <a:solidFill>
          <a:schemeClr val="accent2"/>
        </a:solidFill>
      </p:bgPr>
    </p:bg>
    <p:spTree>
      <p:nvGrpSpPr>
        <p:cNvPr id="89" name="Shape 89"/>
        <p:cNvGrpSpPr/>
        <p:nvPr/>
      </p:nvGrpSpPr>
      <p:grpSpPr>
        <a:xfrm>
          <a:off x="0" y="0"/>
          <a:ext cx="0" cy="0"/>
          <a:chOff x="0" y="0"/>
          <a:chExt cx="0" cy="0"/>
        </a:xfrm>
      </p:grpSpPr>
      <p:sp>
        <p:nvSpPr>
          <p:cNvPr id="90" name="Google Shape;90;p12"/>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pic>
        <p:nvPicPr>
          <p:cNvPr id="91" name="Google Shape;91;p12"/>
          <p:cNvPicPr preferRelativeResize="0"/>
          <p:nvPr/>
        </p:nvPicPr>
        <p:blipFill rotWithShape="1">
          <a:blip r:embed="rId2">
            <a:alphaModFix/>
          </a:blip>
          <a:srcRect b="0" l="0" r="0" t="2619"/>
          <a:stretch/>
        </p:blipFill>
        <p:spPr>
          <a:xfrm>
            <a:off x="0" y="-25"/>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1" name="Shape 11"/>
        <p:cNvGrpSpPr/>
        <p:nvPr/>
      </p:nvGrpSpPr>
      <p:grpSpPr>
        <a:xfrm>
          <a:off x="0" y="0"/>
          <a:ext cx="0" cy="0"/>
          <a:chOff x="0" y="0"/>
          <a:chExt cx="0" cy="0"/>
        </a:xfrm>
      </p:grpSpPr>
      <p:sp>
        <p:nvSpPr>
          <p:cNvPr id="12" name="Google Shape;12;p3"/>
          <p:cNvSpPr txBox="1"/>
          <p:nvPr>
            <p:ph type="ctrTitle"/>
          </p:nvPr>
        </p:nvSpPr>
        <p:spPr>
          <a:xfrm>
            <a:off x="855300" y="2133414"/>
            <a:ext cx="7433400" cy="4575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idx="1" type="subTitle"/>
          </p:nvPr>
        </p:nvSpPr>
        <p:spPr>
          <a:xfrm>
            <a:off x="855300" y="2611677"/>
            <a:ext cx="7433400" cy="3984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lvl1pPr lvl="0" rtl="0" algn="ctr">
              <a:spcBef>
                <a:spcPts val="0"/>
              </a:spcBef>
              <a:spcAft>
                <a:spcPts val="0"/>
              </a:spcAft>
              <a:buClr>
                <a:schemeClr val="accent4"/>
              </a:buClr>
              <a:buSzPts val="2400"/>
              <a:buNone/>
              <a:defRPr>
                <a:solidFill>
                  <a:schemeClr val="accent4"/>
                </a:solidFill>
              </a:defRPr>
            </a:lvl1pPr>
            <a:lvl2pPr lvl="1" rtl="0" algn="ctr">
              <a:spcBef>
                <a:spcPts val="0"/>
              </a:spcBef>
              <a:spcAft>
                <a:spcPts val="0"/>
              </a:spcAft>
              <a:buClr>
                <a:schemeClr val="accent4"/>
              </a:buClr>
              <a:buSzPts val="3000"/>
              <a:buNone/>
              <a:defRPr sz="3000">
                <a:solidFill>
                  <a:schemeClr val="accent4"/>
                </a:solidFill>
              </a:defRPr>
            </a:lvl2pPr>
            <a:lvl3pPr lvl="2" rtl="0" algn="ctr">
              <a:spcBef>
                <a:spcPts val="0"/>
              </a:spcBef>
              <a:spcAft>
                <a:spcPts val="0"/>
              </a:spcAft>
              <a:buClr>
                <a:schemeClr val="accent4"/>
              </a:buClr>
              <a:buSzPts val="3000"/>
              <a:buNone/>
              <a:defRPr sz="3000">
                <a:solidFill>
                  <a:schemeClr val="accent4"/>
                </a:solidFill>
              </a:defRPr>
            </a:lvl3pPr>
            <a:lvl4pPr lvl="3" rtl="0" algn="ctr">
              <a:spcBef>
                <a:spcPts val="0"/>
              </a:spcBef>
              <a:spcAft>
                <a:spcPts val="0"/>
              </a:spcAft>
              <a:buClr>
                <a:schemeClr val="accent4"/>
              </a:buClr>
              <a:buSzPts val="3000"/>
              <a:buNone/>
              <a:defRPr sz="3000">
                <a:solidFill>
                  <a:schemeClr val="accent4"/>
                </a:solidFill>
              </a:defRPr>
            </a:lvl4pPr>
            <a:lvl5pPr lvl="4" rtl="0" algn="ctr">
              <a:spcBef>
                <a:spcPts val="0"/>
              </a:spcBef>
              <a:spcAft>
                <a:spcPts val="0"/>
              </a:spcAft>
              <a:buClr>
                <a:schemeClr val="accent4"/>
              </a:buClr>
              <a:buSzPts val="3000"/>
              <a:buNone/>
              <a:defRPr sz="3000">
                <a:solidFill>
                  <a:schemeClr val="accent4"/>
                </a:solidFill>
              </a:defRPr>
            </a:lvl5pPr>
            <a:lvl6pPr lvl="5" rtl="0" algn="ctr">
              <a:spcBef>
                <a:spcPts val="0"/>
              </a:spcBef>
              <a:spcAft>
                <a:spcPts val="0"/>
              </a:spcAft>
              <a:buClr>
                <a:schemeClr val="accent4"/>
              </a:buClr>
              <a:buSzPts val="3000"/>
              <a:buNone/>
              <a:defRPr sz="3000">
                <a:solidFill>
                  <a:schemeClr val="accent4"/>
                </a:solidFill>
              </a:defRPr>
            </a:lvl6pPr>
            <a:lvl7pPr lvl="6" rtl="0" algn="ctr">
              <a:spcBef>
                <a:spcPts val="0"/>
              </a:spcBef>
              <a:spcAft>
                <a:spcPts val="0"/>
              </a:spcAft>
              <a:buClr>
                <a:schemeClr val="accent4"/>
              </a:buClr>
              <a:buSzPts val="3000"/>
              <a:buNone/>
              <a:defRPr sz="3000">
                <a:solidFill>
                  <a:schemeClr val="accent4"/>
                </a:solidFill>
              </a:defRPr>
            </a:lvl7pPr>
            <a:lvl8pPr lvl="7" rtl="0" algn="ctr">
              <a:spcBef>
                <a:spcPts val="0"/>
              </a:spcBef>
              <a:spcAft>
                <a:spcPts val="0"/>
              </a:spcAft>
              <a:buClr>
                <a:schemeClr val="accent4"/>
              </a:buClr>
              <a:buSzPts val="3000"/>
              <a:buNone/>
              <a:defRPr sz="3000">
                <a:solidFill>
                  <a:schemeClr val="accent4"/>
                </a:solidFill>
              </a:defRPr>
            </a:lvl8pPr>
            <a:lvl9pPr lvl="8" rtl="0" algn="ctr">
              <a:spcBef>
                <a:spcPts val="0"/>
              </a:spcBef>
              <a:spcAft>
                <a:spcPts val="0"/>
              </a:spcAft>
              <a:buClr>
                <a:schemeClr val="accent4"/>
              </a:buClr>
              <a:buSzPts val="3000"/>
              <a:buNone/>
              <a:defRPr sz="30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4" name="Shape 14"/>
        <p:cNvGrpSpPr/>
        <p:nvPr/>
      </p:nvGrpSpPr>
      <p:grpSpPr>
        <a:xfrm>
          <a:off x="0" y="0"/>
          <a:ext cx="0" cy="0"/>
          <a:chOff x="0" y="0"/>
          <a:chExt cx="0" cy="0"/>
        </a:xfrm>
      </p:grpSpPr>
      <p:sp>
        <p:nvSpPr>
          <p:cNvPr id="15" name="Google Shape;15;p4"/>
          <p:cNvSpPr/>
          <p:nvPr/>
        </p:nvSpPr>
        <p:spPr>
          <a:xfrm>
            <a:off x="2412275" y="412025"/>
            <a:ext cx="4319400" cy="4319400"/>
          </a:xfrm>
          <a:prstGeom prst="ellipse">
            <a:avLst/>
          </a:prstGeom>
          <a:gradFill>
            <a:gsLst>
              <a:gs pos="0">
                <a:srgbClr val="FFFFFF">
                  <a:alpha val="74509"/>
                </a:srgbClr>
              </a:gs>
              <a:gs pos="50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txBox="1"/>
          <p:nvPr>
            <p:ph idx="1" type="body"/>
          </p:nvPr>
        </p:nvSpPr>
        <p:spPr>
          <a:xfrm>
            <a:off x="3028725" y="1370250"/>
            <a:ext cx="3086700" cy="2403000"/>
          </a:xfrm>
          <a:prstGeom prst="rect">
            <a:avLst/>
          </a:prstGeom>
        </p:spPr>
        <p:txBody>
          <a:bodyPr anchorCtr="0" anchor="ctr" bIns="0" lIns="0" spcFirstLastPara="1" rIns="0" wrap="square" tIns="0">
            <a:noAutofit/>
          </a:bodyPr>
          <a:lstStyle>
            <a:lvl1pPr indent="-342900" lvl="0" marL="457200" rtl="0" algn="ctr">
              <a:spcBef>
                <a:spcPts val="600"/>
              </a:spcBef>
              <a:spcAft>
                <a:spcPts val="0"/>
              </a:spcAft>
              <a:buSzPts val="1800"/>
              <a:buChar char="𖦹"/>
              <a:defRPr i="1" sz="1800"/>
            </a:lvl1pPr>
            <a:lvl2pPr indent="-342900" lvl="1" marL="914400" rtl="0" algn="ctr">
              <a:spcBef>
                <a:spcPts val="0"/>
              </a:spcBef>
              <a:spcAft>
                <a:spcPts val="0"/>
              </a:spcAft>
              <a:buSzPts val="1800"/>
              <a:buChar char="○"/>
              <a:defRPr i="1" sz="1800"/>
            </a:lvl2pPr>
            <a:lvl3pPr indent="-342900" lvl="2" marL="1371600" rtl="0" algn="ctr">
              <a:spcBef>
                <a:spcPts val="0"/>
              </a:spcBef>
              <a:spcAft>
                <a:spcPts val="0"/>
              </a:spcAft>
              <a:buSzPts val="1800"/>
              <a:buChar char="■"/>
              <a:defRPr i="1" sz="1800"/>
            </a:lvl3pPr>
            <a:lvl4pPr indent="-342900" lvl="3" marL="1828800" rtl="0" algn="ctr">
              <a:spcBef>
                <a:spcPts val="0"/>
              </a:spcBef>
              <a:spcAft>
                <a:spcPts val="0"/>
              </a:spcAft>
              <a:buSzPts val="1800"/>
              <a:buChar char="●"/>
              <a:defRPr i="1" sz="1800"/>
            </a:lvl4pPr>
            <a:lvl5pPr indent="-342900" lvl="4" marL="2286000" rtl="0" algn="ctr">
              <a:spcBef>
                <a:spcPts val="0"/>
              </a:spcBef>
              <a:spcAft>
                <a:spcPts val="0"/>
              </a:spcAft>
              <a:buSzPts val="1800"/>
              <a:buChar char="○"/>
              <a:defRPr i="1" sz="1800"/>
            </a:lvl5pPr>
            <a:lvl6pPr indent="-342900" lvl="5" marL="2743200" rtl="0" algn="ctr">
              <a:spcBef>
                <a:spcPts val="0"/>
              </a:spcBef>
              <a:spcAft>
                <a:spcPts val="0"/>
              </a:spcAft>
              <a:buSzPts val="1800"/>
              <a:buChar char="■"/>
              <a:defRPr i="1" sz="1800"/>
            </a:lvl6pPr>
            <a:lvl7pPr indent="-342900" lvl="6" marL="3200400" rtl="0" algn="ctr">
              <a:spcBef>
                <a:spcPts val="0"/>
              </a:spcBef>
              <a:spcAft>
                <a:spcPts val="0"/>
              </a:spcAft>
              <a:buSzPts val="1800"/>
              <a:buChar char="●"/>
              <a:defRPr i="1" sz="1800"/>
            </a:lvl7pPr>
            <a:lvl8pPr indent="-342900" lvl="7" marL="3657600" rtl="0" algn="ctr">
              <a:spcBef>
                <a:spcPts val="0"/>
              </a:spcBef>
              <a:spcAft>
                <a:spcPts val="0"/>
              </a:spcAft>
              <a:buSzPts val="1800"/>
              <a:buChar char="○"/>
              <a:defRPr i="1" sz="1800"/>
            </a:lvl8pPr>
            <a:lvl9pPr indent="-342900" lvl="8" marL="4114800" rtl="0" algn="ctr">
              <a:spcBef>
                <a:spcPts val="0"/>
              </a:spcBef>
              <a:spcAft>
                <a:spcPts val="0"/>
              </a:spcAft>
              <a:buSzPts val="1800"/>
              <a:buChar char="■"/>
              <a:defRPr i="1" sz="1800"/>
            </a:lvl9pPr>
          </a:lstStyle>
          <a:p/>
        </p:txBody>
      </p:sp>
      <p:sp>
        <p:nvSpPr>
          <p:cNvPr id="17" name="Google Shape;17;p4"/>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pic>
        <p:nvPicPr>
          <p:cNvPr id="18" name="Google Shape;18;p4"/>
          <p:cNvPicPr preferRelativeResize="0"/>
          <p:nvPr/>
        </p:nvPicPr>
        <p:blipFill>
          <a:blip r:embed="rId2">
            <a:alphaModFix/>
          </a:blip>
          <a:stretch>
            <a:fillRect/>
          </a:stretch>
        </p:blipFill>
        <p:spPr>
          <a:xfrm flipH="1">
            <a:off x="1211650" y="2144900"/>
            <a:ext cx="2682626" cy="2998575"/>
          </a:xfrm>
          <a:prstGeom prst="rect">
            <a:avLst/>
          </a:prstGeom>
          <a:noFill/>
          <a:ln>
            <a:noFill/>
          </a:ln>
        </p:spPr>
      </p:pic>
      <p:pic>
        <p:nvPicPr>
          <p:cNvPr id="19" name="Google Shape;19;p4"/>
          <p:cNvPicPr preferRelativeResize="0"/>
          <p:nvPr/>
        </p:nvPicPr>
        <p:blipFill rotWithShape="1">
          <a:blip r:embed="rId3">
            <a:alphaModFix/>
          </a:blip>
          <a:srcRect b="0" l="0" r="0" t="22910"/>
          <a:stretch/>
        </p:blipFill>
        <p:spPr>
          <a:xfrm>
            <a:off x="3766450" y="0"/>
            <a:ext cx="1538975" cy="1191850"/>
          </a:xfrm>
          <a:prstGeom prst="rect">
            <a:avLst/>
          </a:prstGeom>
          <a:noFill/>
          <a:ln>
            <a:noFill/>
          </a:ln>
        </p:spPr>
      </p:pic>
      <p:sp>
        <p:nvSpPr>
          <p:cNvPr id="20" name="Google Shape;20;p4"/>
          <p:cNvSpPr txBox="1"/>
          <p:nvPr/>
        </p:nvSpPr>
        <p:spPr>
          <a:xfrm>
            <a:off x="3593400" y="73883"/>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s-419" sz="7200">
                <a:solidFill>
                  <a:schemeClr val="dk1"/>
                </a:solidFill>
                <a:latin typeface="Caladea"/>
                <a:ea typeface="Caladea"/>
                <a:cs typeface="Caladea"/>
                <a:sym typeface="Caladea"/>
              </a:rPr>
              <a:t>“</a:t>
            </a:r>
            <a:endParaRPr sz="7200">
              <a:solidFill>
                <a:schemeClr val="dk1"/>
              </a:solidFill>
              <a:latin typeface="Caladea"/>
              <a:ea typeface="Caladea"/>
              <a:cs typeface="Caladea"/>
              <a:sym typeface="Caladea"/>
            </a:endParaRPr>
          </a:p>
        </p:txBody>
      </p:sp>
      <p:pic>
        <p:nvPicPr>
          <p:cNvPr id="21" name="Google Shape;21;p4"/>
          <p:cNvPicPr preferRelativeResize="0"/>
          <p:nvPr/>
        </p:nvPicPr>
        <p:blipFill>
          <a:blip r:embed="rId4">
            <a:alphaModFix/>
          </a:blip>
          <a:stretch>
            <a:fillRect/>
          </a:stretch>
        </p:blipFill>
        <p:spPr>
          <a:xfrm>
            <a:off x="6115425" y="2335325"/>
            <a:ext cx="1040950" cy="992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a:off x="665100" y="983075"/>
            <a:ext cx="7813800" cy="3513000"/>
          </a:xfrm>
          <a:prstGeom prst="rect">
            <a:avLst/>
          </a:prstGeom>
          <a:gradFill>
            <a:gsLst>
              <a:gs pos="0">
                <a:srgbClr val="FFFFFF">
                  <a:alpha val="74509"/>
                </a:srgbClr>
              </a:gs>
              <a:gs pos="50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5"/>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25" name="Google Shape;25;p5"/>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26" name="Google Shape;26;p5"/>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27" name="Google Shape;27;p5"/>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28" name="Google Shape;28;p5"/>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29" name="Google Shape;29;p5"/>
          <p:cNvPicPr preferRelativeResize="0"/>
          <p:nvPr/>
        </p:nvPicPr>
        <p:blipFill>
          <a:blip r:embed="rId7">
            <a:alphaModFix/>
          </a:blip>
          <a:stretch>
            <a:fillRect/>
          </a:stretch>
        </p:blipFill>
        <p:spPr>
          <a:xfrm>
            <a:off x="5939696" y="573860"/>
            <a:ext cx="777608" cy="772873"/>
          </a:xfrm>
          <a:prstGeom prst="rect">
            <a:avLst/>
          </a:prstGeom>
          <a:noFill/>
          <a:ln>
            <a:noFill/>
          </a:ln>
        </p:spPr>
      </p:pic>
      <p:sp>
        <p:nvSpPr>
          <p:cNvPr id="30" name="Google Shape;30;p5"/>
          <p:cNvSpPr txBox="1"/>
          <p:nvPr>
            <p:ph type="title"/>
          </p:nvPr>
        </p:nvSpPr>
        <p:spPr>
          <a:xfrm>
            <a:off x="740100" y="0"/>
            <a:ext cx="7663800" cy="8241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1" name="Google Shape;31;p5"/>
          <p:cNvSpPr txBox="1"/>
          <p:nvPr>
            <p:ph idx="1" type="body"/>
          </p:nvPr>
        </p:nvSpPr>
        <p:spPr>
          <a:xfrm>
            <a:off x="1055400" y="1373375"/>
            <a:ext cx="7033200" cy="27324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2" name="Google Shape;32;p5"/>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3" name="Shape 33"/>
        <p:cNvGrpSpPr/>
        <p:nvPr/>
      </p:nvGrpSpPr>
      <p:grpSpPr>
        <a:xfrm>
          <a:off x="0" y="0"/>
          <a:ext cx="0" cy="0"/>
          <a:chOff x="0" y="0"/>
          <a:chExt cx="0" cy="0"/>
        </a:xfrm>
      </p:grpSpPr>
      <p:sp>
        <p:nvSpPr>
          <p:cNvPr id="34" name="Google Shape;34;p6"/>
          <p:cNvSpPr/>
          <p:nvPr/>
        </p:nvSpPr>
        <p:spPr>
          <a:xfrm>
            <a:off x="665100" y="983075"/>
            <a:ext cx="7813800" cy="3513000"/>
          </a:xfrm>
          <a:prstGeom prst="rect">
            <a:avLst/>
          </a:prstGeom>
          <a:gradFill>
            <a:gsLst>
              <a:gs pos="0">
                <a:srgbClr val="FFFFFF">
                  <a:alpha val="74509"/>
                </a:srgbClr>
              </a:gs>
              <a:gs pos="50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 name="Google Shape;35;p6"/>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36" name="Google Shape;36;p6"/>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37" name="Google Shape;37;p6"/>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38" name="Google Shape;38;p6"/>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39" name="Google Shape;39;p6"/>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40" name="Google Shape;40;p6"/>
          <p:cNvPicPr preferRelativeResize="0"/>
          <p:nvPr/>
        </p:nvPicPr>
        <p:blipFill>
          <a:blip r:embed="rId7">
            <a:alphaModFix/>
          </a:blip>
          <a:stretch>
            <a:fillRect/>
          </a:stretch>
        </p:blipFill>
        <p:spPr>
          <a:xfrm>
            <a:off x="5939696" y="573860"/>
            <a:ext cx="777608" cy="772873"/>
          </a:xfrm>
          <a:prstGeom prst="rect">
            <a:avLst/>
          </a:prstGeom>
          <a:noFill/>
          <a:ln>
            <a:noFill/>
          </a:ln>
        </p:spPr>
      </p:pic>
      <p:sp>
        <p:nvSpPr>
          <p:cNvPr id="41" name="Google Shape;41;p6"/>
          <p:cNvSpPr txBox="1"/>
          <p:nvPr>
            <p:ph type="title"/>
          </p:nvPr>
        </p:nvSpPr>
        <p:spPr>
          <a:xfrm>
            <a:off x="740100" y="0"/>
            <a:ext cx="7663800" cy="8241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2" name="Google Shape;42;p6"/>
          <p:cNvSpPr txBox="1"/>
          <p:nvPr>
            <p:ph idx="1" type="body"/>
          </p:nvPr>
        </p:nvSpPr>
        <p:spPr>
          <a:xfrm>
            <a:off x="1055400" y="1373375"/>
            <a:ext cx="3286200" cy="2732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𖦹"/>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43" name="Google Shape;43;p6"/>
          <p:cNvSpPr txBox="1"/>
          <p:nvPr>
            <p:ph idx="2" type="body"/>
          </p:nvPr>
        </p:nvSpPr>
        <p:spPr>
          <a:xfrm>
            <a:off x="4802478" y="1373375"/>
            <a:ext cx="3286200" cy="2732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𖦹"/>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44" name="Google Shape;44;p6"/>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5" name="Shape 45"/>
        <p:cNvGrpSpPr/>
        <p:nvPr/>
      </p:nvGrpSpPr>
      <p:grpSpPr>
        <a:xfrm>
          <a:off x="0" y="0"/>
          <a:ext cx="0" cy="0"/>
          <a:chOff x="0" y="0"/>
          <a:chExt cx="0" cy="0"/>
        </a:xfrm>
      </p:grpSpPr>
      <p:sp>
        <p:nvSpPr>
          <p:cNvPr id="46" name="Google Shape;46;p7"/>
          <p:cNvSpPr/>
          <p:nvPr/>
        </p:nvSpPr>
        <p:spPr>
          <a:xfrm>
            <a:off x="665100" y="983075"/>
            <a:ext cx="7813800" cy="3513000"/>
          </a:xfrm>
          <a:prstGeom prst="rect">
            <a:avLst/>
          </a:prstGeom>
          <a:gradFill>
            <a:gsLst>
              <a:gs pos="0">
                <a:srgbClr val="FFFFFF">
                  <a:alpha val="74509"/>
                </a:srgbClr>
              </a:gs>
              <a:gs pos="50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 name="Google Shape;47;p7"/>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48" name="Google Shape;48;p7"/>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49" name="Google Shape;49;p7"/>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50" name="Google Shape;50;p7"/>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51" name="Google Shape;51;p7"/>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52" name="Google Shape;52;p7"/>
          <p:cNvPicPr preferRelativeResize="0"/>
          <p:nvPr/>
        </p:nvPicPr>
        <p:blipFill>
          <a:blip r:embed="rId7">
            <a:alphaModFix/>
          </a:blip>
          <a:stretch>
            <a:fillRect/>
          </a:stretch>
        </p:blipFill>
        <p:spPr>
          <a:xfrm>
            <a:off x="5939696" y="573860"/>
            <a:ext cx="777608" cy="772873"/>
          </a:xfrm>
          <a:prstGeom prst="rect">
            <a:avLst/>
          </a:prstGeom>
          <a:noFill/>
          <a:ln>
            <a:noFill/>
          </a:ln>
        </p:spPr>
      </p:pic>
      <p:sp>
        <p:nvSpPr>
          <p:cNvPr id="53" name="Google Shape;53;p7"/>
          <p:cNvSpPr txBox="1"/>
          <p:nvPr>
            <p:ph type="title"/>
          </p:nvPr>
        </p:nvSpPr>
        <p:spPr>
          <a:xfrm>
            <a:off x="740100" y="0"/>
            <a:ext cx="7663800" cy="8241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4" name="Google Shape;54;p7"/>
          <p:cNvSpPr txBox="1"/>
          <p:nvPr>
            <p:ph idx="1" type="body"/>
          </p:nvPr>
        </p:nvSpPr>
        <p:spPr>
          <a:xfrm>
            <a:off x="1055400" y="1373375"/>
            <a:ext cx="2190900" cy="27201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𖦹"/>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 name="Google Shape;55;p7"/>
          <p:cNvSpPr txBox="1"/>
          <p:nvPr>
            <p:ph idx="2" type="body"/>
          </p:nvPr>
        </p:nvSpPr>
        <p:spPr>
          <a:xfrm>
            <a:off x="3476500" y="1373375"/>
            <a:ext cx="2190900" cy="27201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𖦹"/>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6" name="Google Shape;56;p7"/>
          <p:cNvSpPr txBox="1"/>
          <p:nvPr>
            <p:ph idx="3" type="body"/>
          </p:nvPr>
        </p:nvSpPr>
        <p:spPr>
          <a:xfrm>
            <a:off x="5897601" y="1373375"/>
            <a:ext cx="2190900" cy="27201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𖦹"/>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7" name="Google Shape;57;p7"/>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8"/>
          <p:cNvSpPr/>
          <p:nvPr/>
        </p:nvSpPr>
        <p:spPr>
          <a:xfrm>
            <a:off x="665100" y="983075"/>
            <a:ext cx="7813800" cy="3513000"/>
          </a:xfrm>
          <a:prstGeom prst="rect">
            <a:avLst/>
          </a:prstGeom>
          <a:gradFill>
            <a:gsLst>
              <a:gs pos="0">
                <a:srgbClr val="FFFFFF">
                  <a:alpha val="74509"/>
                </a:srgbClr>
              </a:gs>
              <a:gs pos="50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8"/>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61" name="Google Shape;61;p8"/>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62" name="Google Shape;62;p8"/>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63" name="Google Shape;63;p8"/>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64" name="Google Shape;64;p8"/>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65" name="Google Shape;65;p8"/>
          <p:cNvPicPr preferRelativeResize="0"/>
          <p:nvPr/>
        </p:nvPicPr>
        <p:blipFill>
          <a:blip r:embed="rId7">
            <a:alphaModFix/>
          </a:blip>
          <a:stretch>
            <a:fillRect/>
          </a:stretch>
        </p:blipFill>
        <p:spPr>
          <a:xfrm>
            <a:off x="5939696" y="573860"/>
            <a:ext cx="777608" cy="772873"/>
          </a:xfrm>
          <a:prstGeom prst="rect">
            <a:avLst/>
          </a:prstGeom>
          <a:noFill/>
          <a:ln>
            <a:noFill/>
          </a:ln>
        </p:spPr>
      </p:pic>
      <p:sp>
        <p:nvSpPr>
          <p:cNvPr id="66" name="Google Shape;66;p8"/>
          <p:cNvSpPr txBox="1"/>
          <p:nvPr>
            <p:ph type="title"/>
          </p:nvPr>
        </p:nvSpPr>
        <p:spPr>
          <a:xfrm>
            <a:off x="740100" y="0"/>
            <a:ext cx="7663800" cy="8241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67" name="Google Shape;67;p8"/>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9"/>
          <p:cNvSpPr/>
          <p:nvPr/>
        </p:nvSpPr>
        <p:spPr>
          <a:xfrm>
            <a:off x="665100" y="657900"/>
            <a:ext cx="7813800" cy="3838200"/>
          </a:xfrm>
          <a:prstGeom prst="rect">
            <a:avLst/>
          </a:prstGeom>
          <a:gradFill>
            <a:gsLst>
              <a:gs pos="0">
                <a:srgbClr val="FFFFFF">
                  <a:alpha val="74509"/>
                </a:srgbClr>
              </a:gs>
              <a:gs pos="50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9"/>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71" name="Google Shape;71;p9"/>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72" name="Google Shape;72;p9"/>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73" name="Google Shape;73;p9"/>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74" name="Google Shape;74;p9"/>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75" name="Google Shape;75;p9"/>
          <p:cNvPicPr preferRelativeResize="0"/>
          <p:nvPr/>
        </p:nvPicPr>
        <p:blipFill>
          <a:blip r:embed="rId7">
            <a:alphaModFix/>
          </a:blip>
          <a:stretch>
            <a:fillRect/>
          </a:stretch>
        </p:blipFill>
        <p:spPr>
          <a:xfrm>
            <a:off x="5939696" y="208510"/>
            <a:ext cx="777608" cy="772873"/>
          </a:xfrm>
          <a:prstGeom prst="rect">
            <a:avLst/>
          </a:prstGeom>
          <a:noFill/>
          <a:ln>
            <a:noFill/>
          </a:ln>
        </p:spPr>
      </p:pic>
      <p:sp>
        <p:nvSpPr>
          <p:cNvPr id="76" name="Google Shape;76;p9"/>
          <p:cNvSpPr txBox="1"/>
          <p:nvPr>
            <p:ph idx="1" type="body"/>
          </p:nvPr>
        </p:nvSpPr>
        <p:spPr>
          <a:xfrm>
            <a:off x="855300" y="4025300"/>
            <a:ext cx="7433400" cy="470700"/>
          </a:xfrm>
          <a:prstGeom prst="rect">
            <a:avLst/>
          </a:prstGeom>
        </p:spPr>
        <p:txBody>
          <a:bodyPr anchorCtr="0" anchor="t" bIns="0" lIns="0" spcFirstLastPara="1" rIns="0" wrap="square" tIns="0">
            <a:noAutofit/>
          </a:bodyPr>
          <a:lstStyle>
            <a:lvl1pPr indent="-228600" lvl="0" marL="457200" rtl="0" algn="ctr">
              <a:spcBef>
                <a:spcPts val="0"/>
              </a:spcBef>
              <a:spcAft>
                <a:spcPts val="0"/>
              </a:spcAft>
              <a:buSzPts val="1600"/>
              <a:buNone/>
              <a:defRPr sz="1600"/>
            </a:lvl1pPr>
          </a:lstStyle>
          <a:p/>
        </p:txBody>
      </p:sp>
      <p:sp>
        <p:nvSpPr>
          <p:cNvPr id="77" name="Google Shape;77;p9"/>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0"/>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40100" y="0"/>
            <a:ext cx="7663800" cy="824100"/>
          </a:xfrm>
          <a:prstGeom prst="rect">
            <a:avLst/>
          </a:prstGeom>
          <a:noFill/>
          <a:ln>
            <a:noFill/>
          </a:ln>
          <a:effectLst>
            <a:outerShdw blurRad="57150" rotWithShape="0" algn="bl" dir="5400000" dist="19050">
              <a:schemeClr val="dk1">
                <a:alpha val="72000"/>
              </a:schemeClr>
            </a:outerShdw>
          </a:effectLst>
        </p:spPr>
        <p:txBody>
          <a:bodyPr anchorCtr="0" anchor="b" bIns="0" lIns="0" spcFirstLastPara="1" rIns="0" wrap="square" tIns="0">
            <a:noAutofit/>
          </a:bodyPr>
          <a:lstStyle>
            <a:lvl1pPr lvl="0" rtl="0" algn="ctr">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1pPr>
            <a:lvl2pPr lvl="1" rtl="0" algn="ctr">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2pPr>
            <a:lvl3pPr lvl="2" rtl="0" algn="ctr">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3pPr>
            <a:lvl4pPr lvl="3" rtl="0" algn="ctr">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4pPr>
            <a:lvl5pPr lvl="4" rtl="0" algn="ctr">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5pPr>
            <a:lvl6pPr lvl="5" rtl="0" algn="ctr">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6pPr>
            <a:lvl7pPr lvl="6" rtl="0" algn="ctr">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7pPr>
            <a:lvl8pPr lvl="7" rtl="0" algn="ctr">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8pPr>
            <a:lvl9pPr lvl="8" rtl="0" algn="ctr">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9pPr>
          </a:lstStyle>
          <a:p/>
        </p:txBody>
      </p:sp>
      <p:sp>
        <p:nvSpPr>
          <p:cNvPr id="7" name="Google Shape;7;p1"/>
          <p:cNvSpPr txBox="1"/>
          <p:nvPr>
            <p:ph idx="1" type="body"/>
          </p:nvPr>
        </p:nvSpPr>
        <p:spPr>
          <a:xfrm>
            <a:off x="1055400" y="1373375"/>
            <a:ext cx="7033200" cy="27324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600"/>
              </a:spcBef>
              <a:spcAft>
                <a:spcPts val="0"/>
              </a:spcAft>
              <a:buClr>
                <a:schemeClr val="accent1"/>
              </a:buClr>
              <a:buSzPts val="2400"/>
              <a:buFont typeface="Caladea"/>
              <a:buChar char="𖦹"/>
              <a:defRPr sz="2400">
                <a:solidFill>
                  <a:schemeClr val="dk1"/>
                </a:solidFill>
                <a:latin typeface="Caladea"/>
                <a:ea typeface="Caladea"/>
                <a:cs typeface="Caladea"/>
                <a:sym typeface="Caladea"/>
              </a:defRPr>
            </a:lvl1pPr>
            <a:lvl2pPr indent="-381000" lvl="1" marL="914400" rtl="0">
              <a:lnSpc>
                <a:spcPct val="115000"/>
              </a:lnSpc>
              <a:spcBef>
                <a:spcPts val="0"/>
              </a:spcBef>
              <a:spcAft>
                <a:spcPts val="0"/>
              </a:spcAft>
              <a:buClr>
                <a:schemeClr val="accent3"/>
              </a:buClr>
              <a:buSzPts val="2400"/>
              <a:buFont typeface="Caladea"/>
              <a:buChar char="○"/>
              <a:defRPr sz="2400">
                <a:solidFill>
                  <a:schemeClr val="dk1"/>
                </a:solidFill>
                <a:latin typeface="Caladea"/>
                <a:ea typeface="Caladea"/>
                <a:cs typeface="Caladea"/>
                <a:sym typeface="Caladea"/>
              </a:defRPr>
            </a:lvl2pPr>
            <a:lvl3pPr indent="-381000" lvl="2" marL="1371600" rtl="0">
              <a:lnSpc>
                <a:spcPct val="115000"/>
              </a:lnSpc>
              <a:spcBef>
                <a:spcPts val="0"/>
              </a:spcBef>
              <a:spcAft>
                <a:spcPts val="0"/>
              </a:spcAft>
              <a:buClr>
                <a:schemeClr val="accent6"/>
              </a:buClr>
              <a:buSzPts val="2400"/>
              <a:buFont typeface="Caladea"/>
              <a:buChar char="■"/>
              <a:defRPr sz="2400">
                <a:solidFill>
                  <a:schemeClr val="dk1"/>
                </a:solidFill>
                <a:latin typeface="Caladea"/>
                <a:ea typeface="Caladea"/>
                <a:cs typeface="Caladea"/>
                <a:sym typeface="Caladea"/>
              </a:defRPr>
            </a:lvl3pPr>
            <a:lvl4pPr indent="-381000" lvl="3" marL="18288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4pPr>
            <a:lvl5pPr indent="-381000" lvl="4" marL="22860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5pPr>
            <a:lvl6pPr indent="-381000" lvl="5" marL="27432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6pPr>
            <a:lvl7pPr indent="-381000" lvl="6" marL="32004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7pPr>
            <a:lvl8pPr indent="-381000" lvl="7" marL="36576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8pPr>
            <a:lvl9pPr indent="-381000" lvl="8" marL="41148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9pPr>
          </a:lstStyle>
          <a:p/>
        </p:txBody>
      </p:sp>
      <p:sp>
        <p:nvSpPr>
          <p:cNvPr id="8" name="Google Shape;8;p1"/>
          <p:cNvSpPr txBox="1"/>
          <p:nvPr>
            <p:ph idx="12" type="sldNum"/>
          </p:nvPr>
        </p:nvSpPr>
        <p:spPr>
          <a:xfrm>
            <a:off x="4297650" y="4496075"/>
            <a:ext cx="548700" cy="647400"/>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lvl1pPr lvl="0" rtl="0" algn="ctr">
              <a:buNone/>
              <a:defRPr sz="1300">
                <a:solidFill>
                  <a:schemeClr val="lt1"/>
                </a:solidFill>
                <a:latin typeface="Cormorant Unicase SemiBold"/>
                <a:ea typeface="Cormorant Unicase SemiBold"/>
                <a:cs typeface="Cormorant Unicase SemiBold"/>
                <a:sym typeface="Cormorant Unicase SemiBold"/>
              </a:defRPr>
            </a:lvl1pPr>
            <a:lvl2pPr lvl="1" rtl="0" algn="ctr">
              <a:buNone/>
              <a:defRPr sz="1300">
                <a:solidFill>
                  <a:schemeClr val="lt1"/>
                </a:solidFill>
                <a:latin typeface="Cormorant Unicase SemiBold"/>
                <a:ea typeface="Cormorant Unicase SemiBold"/>
                <a:cs typeface="Cormorant Unicase SemiBold"/>
                <a:sym typeface="Cormorant Unicase SemiBold"/>
              </a:defRPr>
            </a:lvl2pPr>
            <a:lvl3pPr lvl="2" rtl="0" algn="ctr">
              <a:buNone/>
              <a:defRPr sz="1300">
                <a:solidFill>
                  <a:schemeClr val="lt1"/>
                </a:solidFill>
                <a:latin typeface="Cormorant Unicase SemiBold"/>
                <a:ea typeface="Cormorant Unicase SemiBold"/>
                <a:cs typeface="Cormorant Unicase SemiBold"/>
                <a:sym typeface="Cormorant Unicase SemiBold"/>
              </a:defRPr>
            </a:lvl3pPr>
            <a:lvl4pPr lvl="3" rtl="0" algn="ctr">
              <a:buNone/>
              <a:defRPr sz="1300">
                <a:solidFill>
                  <a:schemeClr val="lt1"/>
                </a:solidFill>
                <a:latin typeface="Cormorant Unicase SemiBold"/>
                <a:ea typeface="Cormorant Unicase SemiBold"/>
                <a:cs typeface="Cormorant Unicase SemiBold"/>
                <a:sym typeface="Cormorant Unicase SemiBold"/>
              </a:defRPr>
            </a:lvl4pPr>
            <a:lvl5pPr lvl="4" rtl="0" algn="ctr">
              <a:buNone/>
              <a:defRPr sz="1300">
                <a:solidFill>
                  <a:schemeClr val="lt1"/>
                </a:solidFill>
                <a:latin typeface="Cormorant Unicase SemiBold"/>
                <a:ea typeface="Cormorant Unicase SemiBold"/>
                <a:cs typeface="Cormorant Unicase SemiBold"/>
                <a:sym typeface="Cormorant Unicase SemiBold"/>
              </a:defRPr>
            </a:lvl5pPr>
            <a:lvl6pPr lvl="5" rtl="0" algn="ctr">
              <a:buNone/>
              <a:defRPr sz="1300">
                <a:solidFill>
                  <a:schemeClr val="lt1"/>
                </a:solidFill>
                <a:latin typeface="Cormorant Unicase SemiBold"/>
                <a:ea typeface="Cormorant Unicase SemiBold"/>
                <a:cs typeface="Cormorant Unicase SemiBold"/>
                <a:sym typeface="Cormorant Unicase SemiBold"/>
              </a:defRPr>
            </a:lvl6pPr>
            <a:lvl7pPr lvl="6" rtl="0" algn="ctr">
              <a:buNone/>
              <a:defRPr sz="1300">
                <a:solidFill>
                  <a:schemeClr val="lt1"/>
                </a:solidFill>
                <a:latin typeface="Cormorant Unicase SemiBold"/>
                <a:ea typeface="Cormorant Unicase SemiBold"/>
                <a:cs typeface="Cormorant Unicase SemiBold"/>
                <a:sym typeface="Cormorant Unicase SemiBold"/>
              </a:defRPr>
            </a:lvl7pPr>
            <a:lvl8pPr lvl="7" rtl="0" algn="ctr">
              <a:buNone/>
              <a:defRPr sz="1300">
                <a:solidFill>
                  <a:schemeClr val="lt1"/>
                </a:solidFill>
                <a:latin typeface="Cormorant Unicase SemiBold"/>
                <a:ea typeface="Cormorant Unicase SemiBold"/>
                <a:cs typeface="Cormorant Unicase SemiBold"/>
                <a:sym typeface="Cormorant Unicase SemiBold"/>
              </a:defRPr>
            </a:lvl8pPr>
            <a:lvl9pPr lvl="8" rtl="0" algn="ctr">
              <a:buNone/>
              <a:defRPr sz="1300">
                <a:solidFill>
                  <a:schemeClr val="lt1"/>
                </a:solidFill>
                <a:latin typeface="Cormorant Unicase SemiBold"/>
                <a:ea typeface="Cormorant Unicase SemiBold"/>
                <a:cs typeface="Cormorant Unicase SemiBold"/>
                <a:sym typeface="Cormorant Unicase SemiBold"/>
              </a:defRPr>
            </a:lvl9pPr>
          </a:lstStyle>
          <a:p>
            <a:pPr indent="0" lvl="0" marL="0" rtl="0" algn="ct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3"/>
          <p:cNvSpPr txBox="1"/>
          <p:nvPr>
            <p:ph type="ctrTitle"/>
          </p:nvPr>
        </p:nvSpPr>
        <p:spPr>
          <a:xfrm>
            <a:off x="1619250" y="737100"/>
            <a:ext cx="59055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Etica y Ambiente </a:t>
            </a:r>
            <a:endParaRPr/>
          </a:p>
        </p:txBody>
      </p:sp>
      <p:sp>
        <p:nvSpPr>
          <p:cNvPr id="97" name="Google Shape;97;p13"/>
          <p:cNvSpPr/>
          <p:nvPr/>
        </p:nvSpPr>
        <p:spPr>
          <a:xfrm>
            <a:off x="276125" y="2074700"/>
            <a:ext cx="8636400" cy="26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txBox="1"/>
          <p:nvPr>
            <p:ph idx="4294967295" type="subTitle"/>
          </p:nvPr>
        </p:nvSpPr>
        <p:spPr>
          <a:xfrm>
            <a:off x="479200" y="2372550"/>
            <a:ext cx="3843000" cy="398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sz="1800"/>
              <a:t>Integrantes (5):</a:t>
            </a:r>
            <a:endParaRPr sz="1800"/>
          </a:p>
          <a:p>
            <a:pPr indent="-342900" lvl="0" marL="457200" rtl="0" algn="l">
              <a:spcBef>
                <a:spcPts val="600"/>
              </a:spcBef>
              <a:spcAft>
                <a:spcPts val="0"/>
              </a:spcAft>
              <a:buSzPts val="1800"/>
              <a:buChar char="-"/>
            </a:pPr>
            <a:r>
              <a:rPr lang="es-419" sz="1800"/>
              <a:t>Jhoel Salomon Tapara Quispe</a:t>
            </a:r>
            <a:endParaRPr sz="1800"/>
          </a:p>
          <a:p>
            <a:pPr indent="-342900" lvl="0" marL="457200" rtl="0" algn="l">
              <a:spcBef>
                <a:spcPts val="0"/>
              </a:spcBef>
              <a:spcAft>
                <a:spcPts val="0"/>
              </a:spcAft>
              <a:buSzPts val="1800"/>
              <a:buChar char="-"/>
            </a:pPr>
            <a:r>
              <a:rPr lang="es-419" sz="1800"/>
              <a:t>Rodrigo Vicente Chayña Taza</a:t>
            </a:r>
            <a:endParaRPr sz="1800"/>
          </a:p>
          <a:p>
            <a:pPr indent="-342900" lvl="0" marL="457200" rtl="0" algn="l">
              <a:spcBef>
                <a:spcPts val="0"/>
              </a:spcBef>
              <a:spcAft>
                <a:spcPts val="0"/>
              </a:spcAft>
              <a:buSzPts val="1800"/>
              <a:buChar char="-"/>
            </a:pPr>
            <a:r>
              <a:rPr lang="es-419" sz="1800"/>
              <a:t>Fabian Vladimir Florez Aguilar</a:t>
            </a:r>
            <a:endParaRPr sz="1800"/>
          </a:p>
          <a:p>
            <a:pPr indent="-381000" lvl="0" marL="457200" rtl="0" algn="l">
              <a:spcBef>
                <a:spcPts val="0"/>
              </a:spcBef>
              <a:spcAft>
                <a:spcPts val="0"/>
              </a:spcAft>
              <a:buSzPts val="2400"/>
              <a:buChar char="-"/>
            </a:pPr>
            <a:r>
              <a:rPr lang="es-419" sz="1800"/>
              <a:t>Diego Portocarrero Espirilla</a:t>
            </a:r>
            <a:endParaRPr sz="1800"/>
          </a:p>
          <a:p>
            <a:pPr indent="-342900" lvl="0" marL="457200" rtl="0" algn="l">
              <a:spcBef>
                <a:spcPts val="0"/>
              </a:spcBef>
              <a:spcAft>
                <a:spcPts val="0"/>
              </a:spcAft>
              <a:buSzPts val="1800"/>
              <a:buChar char="-"/>
            </a:pPr>
            <a:r>
              <a:rPr lang="es-419" sz="1800"/>
              <a:t>Ivan Buendia Gutierrez</a:t>
            </a:r>
            <a:endParaRPr sz="1800"/>
          </a:p>
        </p:txBody>
      </p:sp>
      <p:sp>
        <p:nvSpPr>
          <p:cNvPr id="99" name="Google Shape;99;p13"/>
          <p:cNvSpPr txBox="1"/>
          <p:nvPr>
            <p:ph idx="4294967295" type="subTitle"/>
          </p:nvPr>
        </p:nvSpPr>
        <p:spPr>
          <a:xfrm>
            <a:off x="4530300" y="2372550"/>
            <a:ext cx="3843000" cy="398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sz="1800"/>
              <a:t>Integrantes (4):</a:t>
            </a:r>
            <a:endParaRPr sz="1800"/>
          </a:p>
          <a:p>
            <a:pPr indent="-342900" lvl="0" marL="457200" rtl="0" algn="l">
              <a:spcBef>
                <a:spcPts val="600"/>
              </a:spcBef>
              <a:spcAft>
                <a:spcPts val="0"/>
              </a:spcAft>
              <a:buSzPts val="1800"/>
              <a:buChar char="-"/>
            </a:pPr>
            <a:r>
              <a:rPr lang="es-419" sz="1800"/>
              <a:t>Kelvin Paul Pucho Zevallos</a:t>
            </a:r>
            <a:endParaRPr sz="1800"/>
          </a:p>
          <a:p>
            <a:pPr indent="-342900" lvl="0" marL="457200" rtl="0" algn="l">
              <a:spcBef>
                <a:spcPts val="0"/>
              </a:spcBef>
              <a:spcAft>
                <a:spcPts val="0"/>
              </a:spcAft>
              <a:buSzPts val="1800"/>
              <a:buChar char="-"/>
            </a:pPr>
            <a:r>
              <a:rPr lang="es-419" sz="1800"/>
              <a:t>Josnick Chaiña Batallanes</a:t>
            </a:r>
            <a:endParaRPr sz="1800"/>
          </a:p>
          <a:p>
            <a:pPr indent="-342900" lvl="0" marL="457200" rtl="0" algn="l">
              <a:spcBef>
                <a:spcPts val="0"/>
              </a:spcBef>
              <a:spcAft>
                <a:spcPts val="0"/>
              </a:spcAft>
              <a:buSzPts val="1800"/>
              <a:buChar char="-"/>
            </a:pPr>
            <a:r>
              <a:rPr lang="es-419" sz="1800"/>
              <a:t>Angelo Aldo Perez Rodriguez</a:t>
            </a:r>
            <a:endParaRPr sz="1800"/>
          </a:p>
          <a:p>
            <a:pPr indent="-342900" lvl="0" marL="457200" rtl="0" algn="l">
              <a:spcBef>
                <a:spcPts val="0"/>
              </a:spcBef>
              <a:spcAft>
                <a:spcPts val="0"/>
              </a:spcAft>
              <a:buSzPts val="1800"/>
              <a:buChar char="-"/>
            </a:pPr>
            <a:r>
              <a:rPr lang="es-419" sz="1800"/>
              <a:t>Luis Armando Sihuinta Pérez</a:t>
            </a:r>
            <a:endParaRPr sz="1800"/>
          </a:p>
          <a:p>
            <a:pPr indent="-342900" lvl="0" marL="457200" rtl="0" algn="l">
              <a:spcBef>
                <a:spcPts val="0"/>
              </a:spcBef>
              <a:spcAft>
                <a:spcPts val="0"/>
              </a:spcAft>
              <a:buSzPts val="1800"/>
              <a:buChar char="-"/>
            </a:pPr>
            <a:r>
              <a:rPr lang="es-419" sz="1800"/>
              <a:t>Luis Felipe Vilcapaza Flores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ctrTitle"/>
          </p:nvPr>
        </p:nvSpPr>
        <p:spPr>
          <a:xfrm>
            <a:off x="855300" y="499589"/>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Tercera Norma</a:t>
            </a:r>
            <a:endParaRPr/>
          </a:p>
        </p:txBody>
      </p:sp>
      <p:sp>
        <p:nvSpPr>
          <p:cNvPr id="171" name="Google Shape;171;p22"/>
          <p:cNvSpPr txBox="1"/>
          <p:nvPr>
            <p:ph idx="1" type="subTitle"/>
          </p:nvPr>
        </p:nvSpPr>
        <p:spPr>
          <a:xfrm>
            <a:off x="855300" y="995127"/>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s-419"/>
              <a:t>Establece que todas las materias primas son limitadas y que existen límites en el crecimiento de todos los sistemas vivos</a:t>
            </a:r>
            <a:endParaRPr/>
          </a:p>
        </p:txBody>
      </p:sp>
      <p:pic>
        <p:nvPicPr>
          <p:cNvPr id="172" name="Google Shape;172;p22"/>
          <p:cNvPicPr preferRelativeResize="0"/>
          <p:nvPr/>
        </p:nvPicPr>
        <p:blipFill>
          <a:blip r:embed="rId3">
            <a:alphaModFix/>
          </a:blip>
          <a:stretch>
            <a:fillRect/>
          </a:stretch>
        </p:blipFill>
        <p:spPr>
          <a:xfrm>
            <a:off x="3082900" y="1853151"/>
            <a:ext cx="2873200" cy="2120525"/>
          </a:xfrm>
          <a:prstGeom prst="rect">
            <a:avLst/>
          </a:prstGeom>
          <a:noFill/>
          <a:ln>
            <a:noFill/>
          </a:ln>
        </p:spPr>
      </p:pic>
      <p:sp>
        <p:nvSpPr>
          <p:cNvPr id="173" name="Google Shape;173;p22"/>
          <p:cNvSpPr txBox="1"/>
          <p:nvPr>
            <p:ph idx="1" type="subTitle"/>
          </p:nvPr>
        </p:nvSpPr>
        <p:spPr>
          <a:xfrm>
            <a:off x="665625" y="4147175"/>
            <a:ext cx="81516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74" name="Google Shape;174;p22"/>
          <p:cNvSpPr/>
          <p:nvPr/>
        </p:nvSpPr>
        <p:spPr>
          <a:xfrm>
            <a:off x="514725" y="4080225"/>
            <a:ext cx="8453400" cy="7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2300">
              <a:solidFill>
                <a:schemeClr val="dk1"/>
              </a:solidFill>
              <a:latin typeface="Caladea"/>
              <a:ea typeface="Caladea"/>
              <a:cs typeface="Caladea"/>
              <a:sym typeface="Caladea"/>
            </a:endParaRPr>
          </a:p>
          <a:p>
            <a:pPr indent="0" lvl="0" marL="0" rtl="0" algn="ctr">
              <a:lnSpc>
                <a:spcPct val="115000"/>
              </a:lnSpc>
              <a:spcBef>
                <a:spcPts val="0"/>
              </a:spcBef>
              <a:spcAft>
                <a:spcPts val="0"/>
              </a:spcAft>
              <a:buNone/>
            </a:pPr>
            <a:r>
              <a:rPr lang="es-419" sz="2300">
                <a:solidFill>
                  <a:schemeClr val="dk1"/>
                </a:solidFill>
                <a:latin typeface="Caladea"/>
                <a:ea typeface="Caladea"/>
                <a:cs typeface="Caladea"/>
                <a:sym typeface="Caladea"/>
              </a:rPr>
              <a:t>Estos límites se hallan determinados por el tamaño de la tierra y por la limitada cantidad de energías que nos llegan del sol</a:t>
            </a:r>
            <a:endParaRPr sz="2300">
              <a:solidFill>
                <a:schemeClr val="dk1"/>
              </a:solidFill>
              <a:latin typeface="Caladea"/>
              <a:ea typeface="Caladea"/>
              <a:cs typeface="Caladea"/>
              <a:sym typeface="Caladea"/>
            </a:endParaRPr>
          </a:p>
          <a:p>
            <a:pPr indent="0" lvl="0" marL="0" rtl="0" algn="ctr">
              <a:lnSpc>
                <a:spcPct val="115000"/>
              </a:lnSpc>
              <a:spcBef>
                <a:spcPts val="0"/>
              </a:spcBef>
              <a:spcAft>
                <a:spcPts val="0"/>
              </a:spcAft>
              <a:buNone/>
            </a:pPr>
            <a:r>
              <a:t/>
            </a:r>
            <a:endParaRPr sz="1800">
              <a:solidFill>
                <a:schemeClr val="dk1"/>
              </a:solidFill>
              <a:latin typeface="Caladea"/>
              <a:ea typeface="Caladea"/>
              <a:cs typeface="Caladea"/>
              <a:sym typeface="Calade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ctrTitle"/>
          </p:nvPr>
        </p:nvSpPr>
        <p:spPr>
          <a:xfrm>
            <a:off x="855300" y="2133414"/>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1.</a:t>
            </a:r>
            <a:endParaRPr/>
          </a:p>
          <a:p>
            <a:pPr indent="0" lvl="0" marL="0" rtl="0" algn="ctr">
              <a:spcBef>
                <a:spcPts val="0"/>
              </a:spcBef>
              <a:spcAft>
                <a:spcPts val="0"/>
              </a:spcAft>
              <a:buNone/>
            </a:pPr>
            <a:r>
              <a:rPr lang="es-419"/>
              <a:t>Problema Ecológico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idx="1" type="body"/>
          </p:nvPr>
        </p:nvSpPr>
        <p:spPr>
          <a:xfrm>
            <a:off x="1055250" y="1090550"/>
            <a:ext cx="3242400" cy="3015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1900"/>
              <a:t>Los avances tecnológicos que hemos presenciado en el último medio siglo han supuesto innumerables beneficios para el ser humano. Han hecho nuestra vida más sencilla y nos han permitido explorar campos del conocimiento hasta entonces desconocidos</a:t>
            </a:r>
            <a:endParaRPr sz="1900"/>
          </a:p>
        </p:txBody>
      </p:sp>
      <p:sp>
        <p:nvSpPr>
          <p:cNvPr id="185" name="Google Shape;185;p24"/>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186" name="Google Shape;186;p24"/>
          <p:cNvPicPr preferRelativeResize="0"/>
          <p:nvPr/>
        </p:nvPicPr>
        <p:blipFill>
          <a:blip r:embed="rId3">
            <a:alphaModFix/>
          </a:blip>
          <a:stretch>
            <a:fillRect/>
          </a:stretch>
        </p:blipFill>
        <p:spPr>
          <a:xfrm>
            <a:off x="4500600" y="1400976"/>
            <a:ext cx="3694425" cy="226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idx="1" type="body"/>
          </p:nvPr>
        </p:nvSpPr>
        <p:spPr>
          <a:xfrm>
            <a:off x="1055250" y="1090550"/>
            <a:ext cx="3526200" cy="3015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1800"/>
              <a:t>No obstante, también han provocado inmensos retos. Uno de los más importantes ha sido y sigue siendo el cuidado y la conservación del planeta en el que vivimos, pues los niveles de industrialización y desarrollo de nuestras sociedades se han convertido, paradójicamente, en una amenaza latente.</a:t>
            </a:r>
            <a:endParaRPr sz="1300"/>
          </a:p>
        </p:txBody>
      </p:sp>
      <p:sp>
        <p:nvSpPr>
          <p:cNvPr id="192" name="Google Shape;192;p25"/>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193" name="Google Shape;193;p25"/>
          <p:cNvPicPr preferRelativeResize="0"/>
          <p:nvPr/>
        </p:nvPicPr>
        <p:blipFill>
          <a:blip r:embed="rId3">
            <a:alphaModFix/>
          </a:blip>
          <a:stretch>
            <a:fillRect/>
          </a:stretch>
        </p:blipFill>
        <p:spPr>
          <a:xfrm>
            <a:off x="4708700" y="1803151"/>
            <a:ext cx="3564750" cy="194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600"/>
              <a:t>Cambio Climático</a:t>
            </a:r>
            <a:endParaRPr sz="3600"/>
          </a:p>
          <a:p>
            <a:pPr indent="0" lvl="0" marL="0" rtl="0" algn="ctr">
              <a:spcBef>
                <a:spcPts val="0"/>
              </a:spcBef>
              <a:spcAft>
                <a:spcPts val="0"/>
              </a:spcAft>
              <a:buNone/>
            </a:pPr>
            <a:r>
              <a:t/>
            </a:r>
            <a:endParaRPr/>
          </a:p>
        </p:txBody>
      </p:sp>
      <p:sp>
        <p:nvSpPr>
          <p:cNvPr id="199" name="Google Shape;199;p26"/>
          <p:cNvSpPr txBox="1"/>
          <p:nvPr>
            <p:ph idx="1" type="body"/>
          </p:nvPr>
        </p:nvSpPr>
        <p:spPr>
          <a:xfrm>
            <a:off x="1055250" y="1090550"/>
            <a:ext cx="3526200" cy="301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s-419" sz="1800"/>
              <a:t>El incremento desde el siglo XIX de las emisiones de gases de efecto invernadero en la atmósfera por las actividades humanas está provocando que la Tierra esté sufriendo un cambio climático. Este problema ambiental causa diversos impactos (abrumadores) sobre la naturaleza y los seres humanos.</a:t>
            </a:r>
            <a:endParaRPr sz="1000"/>
          </a:p>
        </p:txBody>
      </p:sp>
      <p:sp>
        <p:nvSpPr>
          <p:cNvPr id="200" name="Google Shape;200;p26"/>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201" name="Google Shape;201;p26"/>
          <p:cNvPicPr preferRelativeResize="0"/>
          <p:nvPr/>
        </p:nvPicPr>
        <p:blipFill>
          <a:blip r:embed="rId3">
            <a:alphaModFix/>
          </a:blip>
          <a:stretch>
            <a:fillRect/>
          </a:stretch>
        </p:blipFill>
        <p:spPr>
          <a:xfrm>
            <a:off x="4925775" y="1534550"/>
            <a:ext cx="3044150" cy="2283101"/>
          </a:xfrm>
          <a:prstGeom prst="rect">
            <a:avLst/>
          </a:prstGeom>
          <a:noFill/>
          <a:ln>
            <a:noFill/>
          </a:ln>
        </p:spPr>
      </p:pic>
      <p:sp>
        <p:nvSpPr>
          <p:cNvPr id="202" name="Google Shape;202;p26"/>
          <p:cNvSpPr txBox="1"/>
          <p:nvPr/>
        </p:nvSpPr>
        <p:spPr>
          <a:xfrm>
            <a:off x="1161675" y="4528100"/>
            <a:ext cx="5736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500">
                <a:solidFill>
                  <a:schemeClr val="accent4"/>
                </a:solidFill>
                <a:latin typeface="Caladea"/>
                <a:ea typeface="Caladea"/>
                <a:cs typeface="Caladea"/>
                <a:sym typeface="Caladea"/>
              </a:rPr>
              <a:t> </a:t>
            </a:r>
            <a:endParaRPr sz="1500">
              <a:solidFill>
                <a:schemeClr val="accent4"/>
              </a:solidFill>
              <a:latin typeface="Caladea"/>
              <a:ea typeface="Caladea"/>
              <a:cs typeface="Caladea"/>
              <a:sym typeface="Calade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600"/>
              <a:t>Cambio Climático</a:t>
            </a:r>
            <a:endParaRPr sz="3600"/>
          </a:p>
          <a:p>
            <a:pPr indent="0" lvl="0" marL="0" rtl="0" algn="ctr">
              <a:spcBef>
                <a:spcPts val="0"/>
              </a:spcBef>
              <a:spcAft>
                <a:spcPts val="0"/>
              </a:spcAft>
              <a:buNone/>
            </a:pPr>
            <a:r>
              <a:t/>
            </a:r>
            <a:endParaRPr/>
          </a:p>
        </p:txBody>
      </p:sp>
      <p:sp>
        <p:nvSpPr>
          <p:cNvPr id="208" name="Google Shape;208;p27"/>
          <p:cNvSpPr txBox="1"/>
          <p:nvPr>
            <p:ph idx="1" type="body"/>
          </p:nvPr>
        </p:nvSpPr>
        <p:spPr>
          <a:xfrm>
            <a:off x="1461550" y="1116475"/>
            <a:ext cx="3526200" cy="3015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2000"/>
              <a:t>Algunas personas expertas en la materia señalan que ya es algo irreversible y que, por tanto, la única manera de avanzar consiste en modificar nuestras conductas de consumo y las de nuestras familias, y crear modelos de desarrollo que sean compatibles con los entornos</a:t>
            </a:r>
            <a:endParaRPr sz="600"/>
          </a:p>
        </p:txBody>
      </p:sp>
      <p:sp>
        <p:nvSpPr>
          <p:cNvPr id="209" name="Google Shape;209;p27"/>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
        <p:nvSpPr>
          <p:cNvPr id="210" name="Google Shape;210;p27"/>
          <p:cNvSpPr txBox="1"/>
          <p:nvPr/>
        </p:nvSpPr>
        <p:spPr>
          <a:xfrm>
            <a:off x="1161675" y="4528100"/>
            <a:ext cx="5736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500">
                <a:solidFill>
                  <a:schemeClr val="accent4"/>
                </a:solidFill>
                <a:latin typeface="Caladea"/>
                <a:ea typeface="Caladea"/>
                <a:cs typeface="Caladea"/>
                <a:sym typeface="Caladea"/>
              </a:rPr>
              <a:t> </a:t>
            </a:r>
            <a:endParaRPr sz="1500">
              <a:solidFill>
                <a:schemeClr val="accent4"/>
              </a:solidFill>
              <a:latin typeface="Caladea"/>
              <a:ea typeface="Caladea"/>
              <a:cs typeface="Caladea"/>
              <a:sym typeface="Caladea"/>
            </a:endParaRPr>
          </a:p>
        </p:txBody>
      </p:sp>
      <p:pic>
        <p:nvPicPr>
          <p:cNvPr id="211" name="Google Shape;211;p27"/>
          <p:cNvPicPr preferRelativeResize="0"/>
          <p:nvPr/>
        </p:nvPicPr>
        <p:blipFill>
          <a:blip r:embed="rId3">
            <a:alphaModFix/>
          </a:blip>
          <a:stretch>
            <a:fillRect/>
          </a:stretch>
        </p:blipFill>
        <p:spPr>
          <a:xfrm>
            <a:off x="5658975" y="1354113"/>
            <a:ext cx="1948225" cy="24352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600"/>
              <a:t>Sobreexplotación de los Recursos</a:t>
            </a:r>
            <a:endParaRPr sz="3600"/>
          </a:p>
          <a:p>
            <a:pPr indent="0" lvl="0" marL="0" rtl="0" algn="ctr">
              <a:spcBef>
                <a:spcPts val="0"/>
              </a:spcBef>
              <a:spcAft>
                <a:spcPts val="0"/>
              </a:spcAft>
              <a:buNone/>
            </a:pPr>
            <a:r>
              <a:t/>
            </a:r>
            <a:endParaRPr/>
          </a:p>
        </p:txBody>
      </p:sp>
      <p:sp>
        <p:nvSpPr>
          <p:cNvPr id="217" name="Google Shape;217;p28"/>
          <p:cNvSpPr txBox="1"/>
          <p:nvPr>
            <p:ph idx="1" type="body"/>
          </p:nvPr>
        </p:nvSpPr>
        <p:spPr>
          <a:xfrm>
            <a:off x="1339900" y="1116475"/>
            <a:ext cx="3648000" cy="3015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1500"/>
              <a:t>La sobreexplotación de la Tierra y algunas dinámicas industriales han provocado que los recursos naturales escaseen. No solo se trata de minerales como el hierro, el petróleo o el cobre, sino también de recursos básicos para la supervivencia de nuestra especie como el agua. Esto ha provocado la pérdida de la biodiversidad, la extinción de especies animales y el desplazamiento de millones de personas y familias, que deben migrar a otros sitios para garantizar su seguridad alimentaria y sanitaria.</a:t>
            </a:r>
            <a:endParaRPr sz="200"/>
          </a:p>
        </p:txBody>
      </p:sp>
      <p:sp>
        <p:nvSpPr>
          <p:cNvPr id="218" name="Google Shape;218;p28"/>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
        <p:nvSpPr>
          <p:cNvPr id="219" name="Google Shape;219;p28"/>
          <p:cNvSpPr txBox="1"/>
          <p:nvPr/>
        </p:nvSpPr>
        <p:spPr>
          <a:xfrm>
            <a:off x="1161675" y="4528100"/>
            <a:ext cx="5736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500">
                <a:solidFill>
                  <a:schemeClr val="accent4"/>
                </a:solidFill>
                <a:latin typeface="Caladea"/>
                <a:ea typeface="Caladea"/>
                <a:cs typeface="Caladea"/>
                <a:sym typeface="Caladea"/>
              </a:rPr>
              <a:t> </a:t>
            </a:r>
            <a:endParaRPr sz="1500">
              <a:solidFill>
                <a:schemeClr val="accent4"/>
              </a:solidFill>
              <a:latin typeface="Caladea"/>
              <a:ea typeface="Caladea"/>
              <a:cs typeface="Caladea"/>
              <a:sym typeface="Caladea"/>
            </a:endParaRPr>
          </a:p>
        </p:txBody>
      </p:sp>
      <p:pic>
        <p:nvPicPr>
          <p:cNvPr id="220" name="Google Shape;220;p28"/>
          <p:cNvPicPr preferRelativeResize="0"/>
          <p:nvPr/>
        </p:nvPicPr>
        <p:blipFill>
          <a:blip r:embed="rId3">
            <a:alphaModFix/>
          </a:blip>
          <a:stretch>
            <a:fillRect/>
          </a:stretch>
        </p:blipFill>
        <p:spPr>
          <a:xfrm>
            <a:off x="5220923" y="1701737"/>
            <a:ext cx="3083600" cy="1740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600"/>
              <a:t>Sobreexplotación de los Recursos</a:t>
            </a:r>
            <a:endParaRPr sz="3600"/>
          </a:p>
          <a:p>
            <a:pPr indent="0" lvl="0" marL="0" rtl="0" algn="ctr">
              <a:spcBef>
                <a:spcPts val="0"/>
              </a:spcBef>
              <a:spcAft>
                <a:spcPts val="0"/>
              </a:spcAft>
              <a:buNone/>
            </a:pPr>
            <a:r>
              <a:t/>
            </a:r>
            <a:endParaRPr/>
          </a:p>
        </p:txBody>
      </p:sp>
      <p:sp>
        <p:nvSpPr>
          <p:cNvPr id="226" name="Google Shape;226;p29"/>
          <p:cNvSpPr txBox="1"/>
          <p:nvPr>
            <p:ph idx="1" type="body"/>
          </p:nvPr>
        </p:nvSpPr>
        <p:spPr>
          <a:xfrm>
            <a:off x="1461550" y="1116475"/>
            <a:ext cx="3526200" cy="3015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1700"/>
              <a:t>El abuso que el ser humano está haciendo que, los recursos pesqueros y el peligro de no apostar por la pesca sostenible, más del 60% de las poblaciones mundiales de peces se estiman sobreexplotadas.</a:t>
            </a:r>
            <a:endParaRPr sz="1700"/>
          </a:p>
          <a:p>
            <a:pPr indent="0" lvl="0" marL="0" rtl="0" algn="just">
              <a:spcBef>
                <a:spcPts val="0"/>
              </a:spcBef>
              <a:spcAft>
                <a:spcPts val="0"/>
              </a:spcAft>
              <a:buNone/>
            </a:pPr>
            <a:r>
              <a:rPr lang="es-419" sz="1700"/>
              <a:t>Recientemente hay una serie de alimentos que se consideran en peligro de extinción, y, precisamente, entre ellos encontramos el atún rojo o el pez espada. </a:t>
            </a:r>
            <a:endParaRPr sz="900"/>
          </a:p>
        </p:txBody>
      </p:sp>
      <p:sp>
        <p:nvSpPr>
          <p:cNvPr id="227" name="Google Shape;227;p29"/>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
        <p:nvSpPr>
          <p:cNvPr id="228" name="Google Shape;228;p29"/>
          <p:cNvSpPr txBox="1"/>
          <p:nvPr/>
        </p:nvSpPr>
        <p:spPr>
          <a:xfrm>
            <a:off x="1161675" y="4528100"/>
            <a:ext cx="5736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500">
                <a:solidFill>
                  <a:schemeClr val="accent4"/>
                </a:solidFill>
                <a:latin typeface="Caladea"/>
                <a:ea typeface="Caladea"/>
                <a:cs typeface="Caladea"/>
                <a:sym typeface="Caladea"/>
              </a:rPr>
              <a:t> </a:t>
            </a:r>
            <a:endParaRPr sz="1500">
              <a:solidFill>
                <a:schemeClr val="accent4"/>
              </a:solidFill>
              <a:latin typeface="Caladea"/>
              <a:ea typeface="Caladea"/>
              <a:cs typeface="Caladea"/>
              <a:sym typeface="Caladea"/>
            </a:endParaRPr>
          </a:p>
        </p:txBody>
      </p:sp>
      <p:pic>
        <p:nvPicPr>
          <p:cNvPr id="229" name="Google Shape;229;p29"/>
          <p:cNvPicPr preferRelativeResize="0"/>
          <p:nvPr/>
        </p:nvPicPr>
        <p:blipFill>
          <a:blip r:embed="rId3">
            <a:alphaModFix/>
          </a:blip>
          <a:stretch>
            <a:fillRect/>
          </a:stretch>
        </p:blipFill>
        <p:spPr>
          <a:xfrm>
            <a:off x="5175250" y="1446625"/>
            <a:ext cx="3123500" cy="235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600"/>
              <a:t>Contaminación</a:t>
            </a:r>
            <a:endParaRPr sz="3600"/>
          </a:p>
          <a:p>
            <a:pPr indent="0" lvl="0" marL="0" rtl="0" algn="ctr">
              <a:spcBef>
                <a:spcPts val="0"/>
              </a:spcBef>
              <a:spcAft>
                <a:spcPts val="0"/>
              </a:spcAft>
              <a:buNone/>
            </a:pPr>
            <a:r>
              <a:t/>
            </a:r>
            <a:endParaRPr/>
          </a:p>
        </p:txBody>
      </p:sp>
      <p:sp>
        <p:nvSpPr>
          <p:cNvPr id="235" name="Google Shape;235;p30"/>
          <p:cNvSpPr txBox="1"/>
          <p:nvPr>
            <p:ph idx="1" type="body"/>
          </p:nvPr>
        </p:nvSpPr>
        <p:spPr>
          <a:xfrm>
            <a:off x="1461550" y="1116475"/>
            <a:ext cx="3526200" cy="3015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1900"/>
              <a:t>Desde hace algunas décadas, los residuos que generamos sobrepasan la capacidad de la Tierra para eliminarlos. Las basuras en ríos, océanos y suelos están generando graves daños para el equilibrio terrestre, además de los residuos químicos que se mezclan en el aire que respiramos</a:t>
            </a:r>
            <a:endParaRPr sz="1900"/>
          </a:p>
          <a:p>
            <a:pPr indent="0" lvl="0" marL="0" rtl="0" algn="just">
              <a:spcBef>
                <a:spcPts val="0"/>
              </a:spcBef>
              <a:spcAft>
                <a:spcPts val="0"/>
              </a:spcAft>
              <a:buNone/>
            </a:pPr>
            <a:r>
              <a:rPr lang="es-419" sz="1300"/>
              <a:t>. </a:t>
            </a:r>
            <a:endParaRPr sz="500"/>
          </a:p>
        </p:txBody>
      </p:sp>
      <p:sp>
        <p:nvSpPr>
          <p:cNvPr id="236" name="Google Shape;236;p30"/>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
        <p:nvSpPr>
          <p:cNvPr id="237" name="Google Shape;237;p30"/>
          <p:cNvSpPr txBox="1"/>
          <p:nvPr/>
        </p:nvSpPr>
        <p:spPr>
          <a:xfrm>
            <a:off x="1161675" y="4528100"/>
            <a:ext cx="5736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500">
                <a:solidFill>
                  <a:schemeClr val="accent4"/>
                </a:solidFill>
                <a:latin typeface="Caladea"/>
                <a:ea typeface="Caladea"/>
                <a:cs typeface="Caladea"/>
                <a:sym typeface="Caladea"/>
              </a:rPr>
              <a:t> </a:t>
            </a:r>
            <a:endParaRPr sz="1500">
              <a:solidFill>
                <a:schemeClr val="accent4"/>
              </a:solidFill>
              <a:latin typeface="Caladea"/>
              <a:ea typeface="Caladea"/>
              <a:cs typeface="Caladea"/>
              <a:sym typeface="Caladea"/>
            </a:endParaRPr>
          </a:p>
        </p:txBody>
      </p:sp>
      <p:pic>
        <p:nvPicPr>
          <p:cNvPr id="238" name="Google Shape;238;p30"/>
          <p:cNvPicPr preferRelativeResize="0"/>
          <p:nvPr/>
        </p:nvPicPr>
        <p:blipFill>
          <a:blip r:embed="rId3">
            <a:alphaModFix/>
          </a:blip>
          <a:stretch>
            <a:fillRect/>
          </a:stretch>
        </p:blipFill>
        <p:spPr>
          <a:xfrm>
            <a:off x="5357050" y="1505175"/>
            <a:ext cx="2458249" cy="2458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600"/>
              <a:t>Contaminación</a:t>
            </a:r>
            <a:endParaRPr sz="3600"/>
          </a:p>
          <a:p>
            <a:pPr indent="0" lvl="0" marL="0" rtl="0" algn="ctr">
              <a:spcBef>
                <a:spcPts val="0"/>
              </a:spcBef>
              <a:spcAft>
                <a:spcPts val="0"/>
              </a:spcAft>
              <a:buNone/>
            </a:pPr>
            <a:r>
              <a:t/>
            </a:r>
            <a:endParaRPr/>
          </a:p>
        </p:txBody>
      </p:sp>
      <p:sp>
        <p:nvSpPr>
          <p:cNvPr id="244" name="Google Shape;244;p31"/>
          <p:cNvSpPr txBox="1"/>
          <p:nvPr>
            <p:ph idx="1" type="body"/>
          </p:nvPr>
        </p:nvSpPr>
        <p:spPr>
          <a:xfrm>
            <a:off x="1461550" y="1116475"/>
            <a:ext cx="3526200" cy="3015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1800"/>
              <a:t>Incluso cada vez son más las enfermedades actuales que provienen de la creciente contaminación a la que estamos expuestos. La Organización Mundial de la Salud estimaba en 2016 que la contaminación ambiental del aire era la razón de los más de 4 millones de fallecimientos prematuros anuales en el mundo.</a:t>
            </a:r>
            <a:endParaRPr sz="1800"/>
          </a:p>
          <a:p>
            <a:pPr indent="0" lvl="0" marL="0" rtl="0" algn="just">
              <a:spcBef>
                <a:spcPts val="0"/>
              </a:spcBef>
              <a:spcAft>
                <a:spcPts val="0"/>
              </a:spcAft>
              <a:buNone/>
            </a:pPr>
            <a:r>
              <a:t/>
            </a:r>
            <a:endParaRPr sz="1900"/>
          </a:p>
          <a:p>
            <a:pPr indent="0" lvl="0" marL="0" rtl="0" algn="just">
              <a:spcBef>
                <a:spcPts val="0"/>
              </a:spcBef>
              <a:spcAft>
                <a:spcPts val="0"/>
              </a:spcAft>
              <a:buNone/>
            </a:pPr>
            <a:r>
              <a:rPr lang="es-419" sz="1300"/>
              <a:t>. </a:t>
            </a:r>
            <a:endParaRPr sz="500"/>
          </a:p>
        </p:txBody>
      </p:sp>
      <p:sp>
        <p:nvSpPr>
          <p:cNvPr id="245" name="Google Shape;245;p31"/>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
        <p:nvSpPr>
          <p:cNvPr id="246" name="Google Shape;246;p31"/>
          <p:cNvSpPr txBox="1"/>
          <p:nvPr/>
        </p:nvSpPr>
        <p:spPr>
          <a:xfrm>
            <a:off x="1161675" y="4528100"/>
            <a:ext cx="5736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500">
                <a:solidFill>
                  <a:schemeClr val="accent4"/>
                </a:solidFill>
                <a:latin typeface="Caladea"/>
                <a:ea typeface="Caladea"/>
                <a:cs typeface="Caladea"/>
                <a:sym typeface="Caladea"/>
              </a:rPr>
              <a:t> </a:t>
            </a:r>
            <a:endParaRPr sz="1500">
              <a:solidFill>
                <a:schemeClr val="accent4"/>
              </a:solidFill>
              <a:latin typeface="Caladea"/>
              <a:ea typeface="Caladea"/>
              <a:cs typeface="Caladea"/>
              <a:sym typeface="Caladea"/>
            </a:endParaRPr>
          </a:p>
        </p:txBody>
      </p:sp>
      <p:pic>
        <p:nvPicPr>
          <p:cNvPr id="247" name="Google Shape;247;p31"/>
          <p:cNvPicPr preferRelativeResize="0"/>
          <p:nvPr/>
        </p:nvPicPr>
        <p:blipFill>
          <a:blip r:embed="rId3">
            <a:alphaModFix/>
          </a:blip>
          <a:stretch>
            <a:fillRect/>
          </a:stretch>
        </p:blipFill>
        <p:spPr>
          <a:xfrm>
            <a:off x="5278625" y="1433525"/>
            <a:ext cx="3080650" cy="248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4"/>
          <p:cNvPicPr preferRelativeResize="0"/>
          <p:nvPr/>
        </p:nvPicPr>
        <p:blipFill>
          <a:blip r:embed="rId3">
            <a:alphaModFix/>
          </a:blip>
          <a:stretch>
            <a:fillRect/>
          </a:stretch>
        </p:blipFill>
        <p:spPr>
          <a:xfrm>
            <a:off x="3328975" y="1894225"/>
            <a:ext cx="2486025" cy="1790700"/>
          </a:xfrm>
          <a:prstGeom prst="rect">
            <a:avLst/>
          </a:prstGeom>
          <a:noFill/>
          <a:ln>
            <a:noFill/>
          </a:ln>
        </p:spPr>
      </p:pic>
      <p:sp>
        <p:nvSpPr>
          <p:cNvPr id="105" name="Google Shape;105;p14"/>
          <p:cNvSpPr txBox="1"/>
          <p:nvPr>
            <p:ph type="ctrTitle"/>
          </p:nvPr>
        </p:nvSpPr>
        <p:spPr>
          <a:xfrm>
            <a:off x="1558750" y="397650"/>
            <a:ext cx="5905500" cy="477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¿Qué es la ética ambiental?</a:t>
            </a:r>
            <a:endParaRPr/>
          </a:p>
        </p:txBody>
      </p:sp>
      <p:sp>
        <p:nvSpPr>
          <p:cNvPr id="106" name="Google Shape;106;p14"/>
          <p:cNvSpPr/>
          <p:nvPr/>
        </p:nvSpPr>
        <p:spPr>
          <a:xfrm>
            <a:off x="226825" y="1458325"/>
            <a:ext cx="2956800" cy="26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Es la parte de la filosofía  y la ética aplicada que considera las relaciones éticas entre los seres humanos y el ambiente natural o medio ambiente</a:t>
            </a:r>
            <a:endParaRPr sz="1800"/>
          </a:p>
        </p:txBody>
      </p:sp>
      <p:sp>
        <p:nvSpPr>
          <p:cNvPr id="107" name="Google Shape;107;p14"/>
          <p:cNvSpPr/>
          <p:nvPr/>
        </p:nvSpPr>
        <p:spPr>
          <a:xfrm>
            <a:off x="5960350" y="1458325"/>
            <a:ext cx="2956800" cy="26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2000"/>
              <a:t>Influye a las disciplinas: </a:t>
            </a:r>
            <a:endParaRPr sz="2000"/>
          </a:p>
          <a:p>
            <a:pPr indent="-355600" lvl="0" marL="457200" rtl="0" algn="l">
              <a:spcBef>
                <a:spcPts val="0"/>
              </a:spcBef>
              <a:spcAft>
                <a:spcPts val="0"/>
              </a:spcAft>
              <a:buSzPts val="2000"/>
              <a:buChar char="●"/>
            </a:pPr>
            <a:r>
              <a:rPr lang="es-419" sz="2000"/>
              <a:t>Derecho </a:t>
            </a:r>
            <a:endParaRPr sz="2000"/>
          </a:p>
          <a:p>
            <a:pPr indent="-355600" lvl="0" marL="457200" rtl="0" algn="l">
              <a:spcBef>
                <a:spcPts val="0"/>
              </a:spcBef>
              <a:spcAft>
                <a:spcPts val="0"/>
              </a:spcAft>
              <a:buSzPts val="2000"/>
              <a:buChar char="●"/>
            </a:pPr>
            <a:r>
              <a:rPr lang="es-419" sz="2000"/>
              <a:t>Sociología </a:t>
            </a:r>
            <a:endParaRPr sz="2000"/>
          </a:p>
          <a:p>
            <a:pPr indent="-355600" lvl="0" marL="457200" rtl="0" algn="l">
              <a:spcBef>
                <a:spcPts val="0"/>
              </a:spcBef>
              <a:spcAft>
                <a:spcPts val="0"/>
              </a:spcAft>
              <a:buSzPts val="2000"/>
              <a:buChar char="●"/>
            </a:pPr>
            <a:r>
              <a:rPr lang="es-419" sz="2000"/>
              <a:t>Economía </a:t>
            </a:r>
            <a:endParaRPr sz="2000"/>
          </a:p>
          <a:p>
            <a:pPr indent="-355600" lvl="0" marL="457200" rtl="0" algn="l">
              <a:spcBef>
                <a:spcPts val="0"/>
              </a:spcBef>
              <a:spcAft>
                <a:spcPts val="0"/>
              </a:spcAft>
              <a:buSzPts val="2000"/>
              <a:buChar char="●"/>
            </a:pPr>
            <a:r>
              <a:rPr lang="es-419" sz="2000"/>
              <a:t>Ecología </a:t>
            </a:r>
            <a:endParaRPr sz="2000"/>
          </a:p>
          <a:p>
            <a:pPr indent="-355600" lvl="0" marL="457200" rtl="0" algn="l">
              <a:spcBef>
                <a:spcPts val="0"/>
              </a:spcBef>
              <a:spcAft>
                <a:spcPts val="0"/>
              </a:spcAft>
              <a:buSzPts val="2000"/>
              <a:buChar char="●"/>
            </a:pPr>
            <a:r>
              <a:rPr lang="es-419" sz="2000"/>
              <a:t>Geografía</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600"/>
              <a:t>Calentamiento Global</a:t>
            </a:r>
            <a:endParaRPr sz="3600"/>
          </a:p>
          <a:p>
            <a:pPr indent="0" lvl="0" marL="0" rtl="0" algn="ctr">
              <a:spcBef>
                <a:spcPts val="0"/>
              </a:spcBef>
              <a:spcAft>
                <a:spcPts val="0"/>
              </a:spcAft>
              <a:buNone/>
            </a:pPr>
            <a:r>
              <a:t/>
            </a:r>
            <a:endParaRPr/>
          </a:p>
        </p:txBody>
      </p:sp>
      <p:sp>
        <p:nvSpPr>
          <p:cNvPr id="253" name="Google Shape;253;p32"/>
          <p:cNvSpPr txBox="1"/>
          <p:nvPr>
            <p:ph idx="1" type="body"/>
          </p:nvPr>
        </p:nvSpPr>
        <p:spPr>
          <a:xfrm>
            <a:off x="1374475" y="1116475"/>
            <a:ext cx="6647700" cy="3015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2000"/>
              <a:t>La presencia de elementos químicos en el aire, especialmente cloro y bromo, ha provocado que las moléculas de la capa de ozono se separen y se generan grandes orificios. Esta capa es nuestra principal defensa contra los rayos solares, que de este modo golpean con mayor fuerza en la Tierra y son fuente de enfermedades como el cáncer y el origen de otros desastres ambientales, como el deterioro de grandes extensiones de la tierra, el deshielo de los polos y la sequía de ríos y lagos. </a:t>
            </a:r>
            <a:endParaRPr sz="20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700"/>
          </a:p>
          <a:p>
            <a:pPr indent="0" lvl="0" marL="0" rtl="0" algn="just">
              <a:spcBef>
                <a:spcPts val="0"/>
              </a:spcBef>
              <a:spcAft>
                <a:spcPts val="0"/>
              </a:spcAft>
              <a:buNone/>
            </a:pPr>
            <a:r>
              <a:rPr lang="es-419" sz="1100"/>
              <a:t>. </a:t>
            </a:r>
            <a:endParaRPr sz="300"/>
          </a:p>
        </p:txBody>
      </p:sp>
      <p:sp>
        <p:nvSpPr>
          <p:cNvPr id="254" name="Google Shape;254;p32"/>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
        <p:nvSpPr>
          <p:cNvPr id="255" name="Google Shape;255;p32"/>
          <p:cNvSpPr txBox="1"/>
          <p:nvPr/>
        </p:nvSpPr>
        <p:spPr>
          <a:xfrm>
            <a:off x="1161675" y="4528100"/>
            <a:ext cx="5736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500">
                <a:solidFill>
                  <a:schemeClr val="accent4"/>
                </a:solidFill>
                <a:latin typeface="Caladea"/>
                <a:ea typeface="Caladea"/>
                <a:cs typeface="Caladea"/>
                <a:sym typeface="Caladea"/>
              </a:rPr>
              <a:t> </a:t>
            </a:r>
            <a:endParaRPr sz="1500">
              <a:solidFill>
                <a:schemeClr val="accent4"/>
              </a:solidFill>
              <a:latin typeface="Caladea"/>
              <a:ea typeface="Caladea"/>
              <a:cs typeface="Caladea"/>
              <a:sym typeface="Calade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ctrTitle"/>
          </p:nvPr>
        </p:nvSpPr>
        <p:spPr>
          <a:xfrm>
            <a:off x="855300" y="2133414"/>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261" name="Google Shape;261;p33"/>
          <p:cNvSpPr txBox="1"/>
          <p:nvPr>
            <p:ph idx="1" type="subTitle"/>
          </p:nvPr>
        </p:nvSpPr>
        <p:spPr>
          <a:xfrm>
            <a:off x="855300" y="2611677"/>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62" name="Google Shape;262;p33"/>
          <p:cNvPicPr preferRelativeResize="0"/>
          <p:nvPr/>
        </p:nvPicPr>
        <p:blipFill>
          <a:blip r:embed="rId3">
            <a:alphaModFix/>
          </a:blip>
          <a:stretch>
            <a:fillRect/>
          </a:stretch>
        </p:blipFill>
        <p:spPr>
          <a:xfrm>
            <a:off x="2511763" y="2282150"/>
            <a:ext cx="4120474" cy="2744675"/>
          </a:xfrm>
          <a:prstGeom prst="rect">
            <a:avLst/>
          </a:prstGeom>
          <a:noFill/>
          <a:ln>
            <a:noFill/>
          </a:ln>
        </p:spPr>
      </p:pic>
      <p:pic>
        <p:nvPicPr>
          <p:cNvPr id="263" name="Google Shape;263;p33"/>
          <p:cNvPicPr preferRelativeResize="0"/>
          <p:nvPr/>
        </p:nvPicPr>
        <p:blipFill>
          <a:blip r:embed="rId4">
            <a:alphaModFix/>
          </a:blip>
          <a:stretch>
            <a:fillRect/>
          </a:stretch>
        </p:blipFill>
        <p:spPr>
          <a:xfrm>
            <a:off x="230200" y="238850"/>
            <a:ext cx="2852132" cy="1894575"/>
          </a:xfrm>
          <a:prstGeom prst="rect">
            <a:avLst/>
          </a:prstGeom>
          <a:noFill/>
          <a:ln>
            <a:noFill/>
          </a:ln>
        </p:spPr>
      </p:pic>
      <p:pic>
        <p:nvPicPr>
          <p:cNvPr id="264" name="Google Shape;264;p33"/>
          <p:cNvPicPr preferRelativeResize="0"/>
          <p:nvPr/>
        </p:nvPicPr>
        <p:blipFill>
          <a:blip r:embed="rId5">
            <a:alphaModFix/>
          </a:blip>
          <a:stretch>
            <a:fillRect/>
          </a:stretch>
        </p:blipFill>
        <p:spPr>
          <a:xfrm>
            <a:off x="5927625" y="238850"/>
            <a:ext cx="3078668" cy="1894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600"/>
              <a:t>Energía</a:t>
            </a:r>
            <a:endParaRPr sz="3600"/>
          </a:p>
          <a:p>
            <a:pPr indent="0" lvl="0" marL="0" rtl="0" algn="ctr">
              <a:spcBef>
                <a:spcPts val="0"/>
              </a:spcBef>
              <a:spcAft>
                <a:spcPts val="0"/>
              </a:spcAft>
              <a:buNone/>
            </a:pPr>
            <a:r>
              <a:t/>
            </a:r>
            <a:endParaRPr/>
          </a:p>
        </p:txBody>
      </p:sp>
      <p:sp>
        <p:nvSpPr>
          <p:cNvPr id="270" name="Google Shape;270;p34"/>
          <p:cNvSpPr txBox="1"/>
          <p:nvPr>
            <p:ph idx="1" type="body"/>
          </p:nvPr>
        </p:nvSpPr>
        <p:spPr>
          <a:xfrm>
            <a:off x="1374475" y="1116475"/>
            <a:ext cx="3008400" cy="30687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1600"/>
              <a:t>El consumo cada vez más elevado de energía a nivel mundial y la continuidad de los combustibles fósiles generan diversos impactos ambientales y resultan preocupantes para el desarrollo humano de las próximas décadas. El uso de energías renovables y el aumento de la eficiencia energética son algunas de las soluciones para combatir este problema.</a:t>
            </a:r>
            <a:endParaRPr sz="1600"/>
          </a:p>
          <a:p>
            <a:pPr indent="0" lvl="0" marL="0" rtl="0" algn="just">
              <a:spcBef>
                <a:spcPts val="0"/>
              </a:spcBef>
              <a:spcAft>
                <a:spcPts val="0"/>
              </a:spcAft>
              <a:buNone/>
            </a:pPr>
            <a:r>
              <a:t/>
            </a:r>
            <a:endParaRPr sz="22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700"/>
          </a:p>
          <a:p>
            <a:pPr indent="0" lvl="0" marL="0" rtl="0" algn="just">
              <a:spcBef>
                <a:spcPts val="0"/>
              </a:spcBef>
              <a:spcAft>
                <a:spcPts val="0"/>
              </a:spcAft>
              <a:buNone/>
            </a:pPr>
            <a:r>
              <a:rPr lang="es-419" sz="1100"/>
              <a:t>. </a:t>
            </a:r>
            <a:endParaRPr sz="300"/>
          </a:p>
        </p:txBody>
      </p:sp>
      <p:sp>
        <p:nvSpPr>
          <p:cNvPr id="271" name="Google Shape;271;p34"/>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
        <p:nvSpPr>
          <p:cNvPr id="272" name="Google Shape;272;p34"/>
          <p:cNvSpPr txBox="1"/>
          <p:nvPr/>
        </p:nvSpPr>
        <p:spPr>
          <a:xfrm>
            <a:off x="1161675" y="4528100"/>
            <a:ext cx="5736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500">
                <a:solidFill>
                  <a:schemeClr val="accent4"/>
                </a:solidFill>
                <a:latin typeface="Caladea"/>
                <a:ea typeface="Caladea"/>
                <a:cs typeface="Caladea"/>
                <a:sym typeface="Caladea"/>
              </a:rPr>
              <a:t> </a:t>
            </a:r>
            <a:endParaRPr sz="1500">
              <a:solidFill>
                <a:schemeClr val="accent4"/>
              </a:solidFill>
              <a:latin typeface="Caladea"/>
              <a:ea typeface="Caladea"/>
              <a:cs typeface="Caladea"/>
              <a:sym typeface="Caladea"/>
            </a:endParaRPr>
          </a:p>
        </p:txBody>
      </p:sp>
      <p:pic>
        <p:nvPicPr>
          <p:cNvPr id="273" name="Google Shape;273;p34"/>
          <p:cNvPicPr preferRelativeResize="0"/>
          <p:nvPr/>
        </p:nvPicPr>
        <p:blipFill>
          <a:blip r:embed="rId3">
            <a:alphaModFix/>
          </a:blip>
          <a:stretch>
            <a:fillRect/>
          </a:stretch>
        </p:blipFill>
        <p:spPr>
          <a:xfrm>
            <a:off x="4993950" y="1033200"/>
            <a:ext cx="2950374" cy="1659575"/>
          </a:xfrm>
          <a:prstGeom prst="rect">
            <a:avLst/>
          </a:prstGeom>
          <a:noFill/>
          <a:ln>
            <a:noFill/>
          </a:ln>
        </p:spPr>
      </p:pic>
      <p:pic>
        <p:nvPicPr>
          <p:cNvPr id="274" name="Google Shape;274;p34"/>
          <p:cNvPicPr preferRelativeResize="0"/>
          <p:nvPr/>
        </p:nvPicPr>
        <p:blipFill>
          <a:blip r:embed="rId4">
            <a:alphaModFix/>
          </a:blip>
          <a:stretch>
            <a:fillRect/>
          </a:stretch>
        </p:blipFill>
        <p:spPr>
          <a:xfrm>
            <a:off x="4993949" y="2781707"/>
            <a:ext cx="2950375" cy="16574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ctrTitle"/>
          </p:nvPr>
        </p:nvSpPr>
        <p:spPr>
          <a:xfrm>
            <a:off x="855300" y="2133414"/>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2</a:t>
            </a:r>
            <a:r>
              <a:rPr lang="es-419"/>
              <a:t>.</a:t>
            </a:r>
            <a:endParaRPr/>
          </a:p>
          <a:p>
            <a:pPr indent="0" lvl="0" marL="0" rtl="0" algn="ctr">
              <a:spcBef>
                <a:spcPts val="0"/>
              </a:spcBef>
              <a:spcAft>
                <a:spcPts val="0"/>
              </a:spcAft>
              <a:buNone/>
            </a:pPr>
            <a:r>
              <a:rPr lang="es-419"/>
              <a:t>C</a:t>
            </a:r>
            <a:r>
              <a:rPr lang="es-419"/>
              <a:t>aracterísticas Del Problema Ecológico</a:t>
            </a:r>
            <a:endParaRPr/>
          </a:p>
        </p:txBody>
      </p:sp>
      <p:sp>
        <p:nvSpPr>
          <p:cNvPr id="280" name="Google Shape;280;p35"/>
          <p:cNvSpPr txBox="1"/>
          <p:nvPr>
            <p:ph idx="1" type="subTitle"/>
          </p:nvPr>
        </p:nvSpPr>
        <p:spPr>
          <a:xfrm>
            <a:off x="855300" y="2611677"/>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s-419"/>
              <a:t>Let’s start with the first set of slides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740100" y="21070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600"/>
              <a:t>invisibilidad </a:t>
            </a:r>
            <a:endParaRPr sz="3600"/>
          </a:p>
          <a:p>
            <a:pPr indent="0" lvl="0" marL="0" rtl="0" algn="ctr">
              <a:spcBef>
                <a:spcPts val="0"/>
              </a:spcBef>
              <a:spcAft>
                <a:spcPts val="0"/>
              </a:spcAft>
              <a:buNone/>
            </a:pPr>
            <a:r>
              <a:t/>
            </a:r>
            <a:endParaRPr/>
          </a:p>
        </p:txBody>
      </p:sp>
      <p:sp>
        <p:nvSpPr>
          <p:cNvPr id="286" name="Google Shape;286;p36"/>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
        <p:nvSpPr>
          <p:cNvPr id="287" name="Google Shape;287;p36"/>
          <p:cNvSpPr txBox="1"/>
          <p:nvPr/>
        </p:nvSpPr>
        <p:spPr>
          <a:xfrm>
            <a:off x="1161675" y="4528100"/>
            <a:ext cx="5736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500">
                <a:solidFill>
                  <a:schemeClr val="accent4"/>
                </a:solidFill>
                <a:latin typeface="Caladea"/>
                <a:ea typeface="Caladea"/>
                <a:cs typeface="Caladea"/>
                <a:sym typeface="Caladea"/>
              </a:rPr>
              <a:t> </a:t>
            </a:r>
            <a:endParaRPr sz="1500">
              <a:solidFill>
                <a:schemeClr val="accent4"/>
              </a:solidFill>
              <a:latin typeface="Caladea"/>
              <a:ea typeface="Caladea"/>
              <a:cs typeface="Caladea"/>
              <a:sym typeface="Caladea"/>
            </a:endParaRPr>
          </a:p>
        </p:txBody>
      </p:sp>
      <p:sp>
        <p:nvSpPr>
          <p:cNvPr id="288" name="Google Shape;288;p36"/>
          <p:cNvSpPr txBox="1"/>
          <p:nvPr/>
        </p:nvSpPr>
        <p:spPr>
          <a:xfrm>
            <a:off x="1276575" y="1338550"/>
            <a:ext cx="65316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latin typeface="Caladea"/>
                <a:ea typeface="Caladea"/>
                <a:cs typeface="Caladea"/>
                <a:sym typeface="Caladea"/>
              </a:rPr>
              <a:t>La contaminación nuclear, la presencia de micro partículas de dióxido de carbono en el aire y el agua, la reducción de la capa de ozono o la disminución de la biodiversidad no son fenómenos accesibles a nuestros sentidos. Al ignorarlo casi todo, el ciudadano no puede ser juez de su propia exposición a los riesgos medio ambientales. </a:t>
            </a:r>
            <a:endParaRPr sz="1900">
              <a:latin typeface="Caladea"/>
              <a:ea typeface="Caladea"/>
              <a:cs typeface="Caladea"/>
              <a:sym typeface="Caladea"/>
            </a:endParaRPr>
          </a:p>
          <a:p>
            <a:pPr indent="0" lvl="0" marL="0" rtl="0" algn="l">
              <a:spcBef>
                <a:spcPts val="0"/>
              </a:spcBef>
              <a:spcAft>
                <a:spcPts val="0"/>
              </a:spcAft>
              <a:buNone/>
            </a:pPr>
            <a:r>
              <a:t/>
            </a:r>
            <a:endParaRPr>
              <a:latin typeface="Caladea"/>
              <a:ea typeface="Caladea"/>
              <a:cs typeface="Caladea"/>
              <a:sym typeface="Calade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IMPREVISIBILIDAD</a:t>
            </a:r>
            <a:endParaRPr/>
          </a:p>
        </p:txBody>
      </p:sp>
      <p:sp>
        <p:nvSpPr>
          <p:cNvPr id="294" name="Google Shape;294;p37"/>
          <p:cNvSpPr txBox="1"/>
          <p:nvPr>
            <p:ph idx="1" type="body"/>
          </p:nvPr>
        </p:nvSpPr>
        <p:spPr>
          <a:xfrm>
            <a:off x="1055400" y="1373375"/>
            <a:ext cx="7033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Ninguno de los problemas del medio ambiente descubiertos en el siglo XX ha podido ser anticipado. Es imposible conocer de manera anticipada los efectos a mediano y largo plazo de nuestras tecnologías.</a:t>
            </a:r>
            <a:endParaRPr/>
          </a:p>
        </p:txBody>
      </p:sp>
      <p:sp>
        <p:nvSpPr>
          <p:cNvPr id="295" name="Google Shape;295;p37"/>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POLITICAS ECOLOGICAS</a:t>
            </a:r>
            <a:endParaRPr/>
          </a:p>
        </p:txBody>
      </p:sp>
      <p:sp>
        <p:nvSpPr>
          <p:cNvPr id="301" name="Google Shape;301;p38"/>
          <p:cNvSpPr txBox="1"/>
          <p:nvPr>
            <p:ph idx="1" type="body"/>
          </p:nvPr>
        </p:nvSpPr>
        <p:spPr>
          <a:xfrm>
            <a:off x="1055400" y="1373375"/>
            <a:ext cx="7033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 Toman decisiones a largo plazo que sobrepasan su gestión. Así, más allá del tiempo de su mandato no se le podrá exigir una responsabilidad ecológica. El adagio “gobernar es prever” es inaplicable para los elegidos, quienes tienen dificultad para anticipar problemas que en muchos casos ellos mismos ignoran.</a:t>
            </a:r>
            <a:endParaRPr/>
          </a:p>
        </p:txBody>
      </p:sp>
      <p:sp>
        <p:nvSpPr>
          <p:cNvPr id="302" name="Google Shape;302;p38"/>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PROBLEMAS ECOLOGICOS FRONTERIZOS</a:t>
            </a:r>
            <a:endParaRPr/>
          </a:p>
        </p:txBody>
      </p:sp>
      <p:sp>
        <p:nvSpPr>
          <p:cNvPr id="308" name="Google Shape;308;p39"/>
          <p:cNvSpPr txBox="1"/>
          <p:nvPr>
            <p:ph idx="1" type="body"/>
          </p:nvPr>
        </p:nvSpPr>
        <p:spPr>
          <a:xfrm>
            <a:off x="1055400" y="1373375"/>
            <a:ext cx="7033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Los problemas ecológicos son transfronterizos; no conocen fronteras, pudiendo impactar más allá de donde se iniciaron. Este fue el caso de la central atómica de Tschernobyl en 1986, cuyas nubes radioactivas viajaron desde Ucrania hasta Europa contaminando los sembríos con lluvias radioactivas.</a:t>
            </a:r>
            <a:endParaRPr/>
          </a:p>
        </p:txBody>
      </p:sp>
      <p:sp>
        <p:nvSpPr>
          <p:cNvPr id="309" name="Google Shape;309;p39"/>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DEMOCRACIA </a:t>
            </a:r>
            <a:r>
              <a:rPr lang="es-419"/>
              <a:t>LÍQUIDA</a:t>
            </a:r>
            <a:endParaRPr/>
          </a:p>
        </p:txBody>
      </p:sp>
      <p:sp>
        <p:nvSpPr>
          <p:cNvPr id="315" name="Google Shape;315;p40"/>
          <p:cNvSpPr txBox="1"/>
          <p:nvPr>
            <p:ph idx="1" type="body"/>
          </p:nvPr>
        </p:nvSpPr>
        <p:spPr>
          <a:xfrm>
            <a:off x="1055400" y="1373375"/>
            <a:ext cx="7033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sz="1900"/>
              <a:t>.</a:t>
            </a:r>
            <a:r>
              <a:rPr lang="es-419" sz="1900"/>
              <a:t>Según Sygmunt Bauman en La modernidad líquida, el hombre vive en una sociedad consumista y los problemas del conjunto social como los problemas ecológicos se dejan de lado en favor de un individualismo creciente. En la actual democracia el ciudadano adhiere a promesas de corto y mediano plazo, no adhiere a una visión, abriendo la era de la democracia líquida. Esta situación demuestra la incapacidad para decidir colectivamente, forzando la pregunta de saber si las instituciones están adaptadas a los riesgos ecológicos que enfrentamos.</a:t>
            </a:r>
            <a:endParaRPr sz="1900"/>
          </a:p>
        </p:txBody>
      </p:sp>
      <p:sp>
        <p:nvSpPr>
          <p:cNvPr id="316" name="Google Shape;316;p40"/>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lnSpc>
                <a:spcPct val="80000"/>
              </a:lnSpc>
              <a:spcBef>
                <a:spcPts val="0"/>
              </a:spcBef>
              <a:spcAft>
                <a:spcPts val="0"/>
              </a:spcAft>
              <a:buNone/>
            </a:pPr>
            <a:r>
              <a:rPr lang="es-419" sz="3400"/>
              <a:t>GLOBALIZACIÓN</a:t>
            </a:r>
            <a:endParaRPr/>
          </a:p>
        </p:txBody>
      </p:sp>
      <p:sp>
        <p:nvSpPr>
          <p:cNvPr id="322" name="Google Shape;322;p41"/>
          <p:cNvSpPr txBox="1"/>
          <p:nvPr>
            <p:ph idx="1" type="body"/>
          </p:nvPr>
        </p:nvSpPr>
        <p:spPr>
          <a:xfrm>
            <a:off x="1055400" y="1373375"/>
            <a:ext cx="7033200" cy="2732400"/>
          </a:xfrm>
          <a:prstGeom prst="rect">
            <a:avLst/>
          </a:prstGeom>
        </p:spPr>
        <p:txBody>
          <a:bodyPr anchorCtr="0" anchor="t" bIns="0" lIns="0" spcFirstLastPara="1" rIns="0" wrap="square" tIns="0">
            <a:noAutofit/>
          </a:bodyPr>
          <a:lstStyle/>
          <a:p>
            <a:pPr indent="-368300" lvl="0" marL="457200" rtl="0" algn="l">
              <a:spcBef>
                <a:spcPts val="600"/>
              </a:spcBef>
              <a:spcAft>
                <a:spcPts val="0"/>
              </a:spcAft>
              <a:buClr>
                <a:schemeClr val="dk1"/>
              </a:buClr>
              <a:buSzPts val="2200"/>
              <a:buChar char="❧"/>
            </a:pPr>
            <a:r>
              <a:rPr lang="es-419" sz="2200"/>
              <a:t>Expansión poblacional, el impacto de la tecnología en la naturaleza. </a:t>
            </a:r>
            <a:endParaRPr sz="2200"/>
          </a:p>
          <a:p>
            <a:pPr indent="-368300" lvl="0" marL="457200" rtl="0" algn="l">
              <a:spcBef>
                <a:spcPts val="0"/>
              </a:spcBef>
              <a:spcAft>
                <a:spcPts val="0"/>
              </a:spcAft>
              <a:buClr>
                <a:schemeClr val="dk1"/>
              </a:buClr>
              <a:buSzPts val="2200"/>
              <a:buChar char="❧"/>
            </a:pPr>
            <a:r>
              <a:rPr lang="es-419" sz="2200"/>
              <a:t>Los riesgos actuales causan daños irreversibles y sistemáticos</a:t>
            </a:r>
            <a:endParaRPr sz="2200"/>
          </a:p>
          <a:p>
            <a:pPr indent="-368300" lvl="0" marL="457200" rtl="0" algn="l">
              <a:spcBef>
                <a:spcPts val="0"/>
              </a:spcBef>
              <a:spcAft>
                <a:spcPts val="0"/>
              </a:spcAft>
              <a:buClr>
                <a:schemeClr val="dk1"/>
              </a:buClr>
              <a:buSzPts val="2200"/>
              <a:buChar char="❧"/>
            </a:pPr>
            <a:r>
              <a:rPr lang="es-419" sz="2200"/>
              <a:t>Los riesgos generan desigualdades internacionales</a:t>
            </a:r>
            <a:endParaRPr sz="2200"/>
          </a:p>
          <a:p>
            <a:pPr indent="-368300" lvl="0" marL="457200" rtl="0" algn="l">
              <a:spcBef>
                <a:spcPts val="0"/>
              </a:spcBef>
              <a:spcAft>
                <a:spcPts val="0"/>
              </a:spcAft>
              <a:buClr>
                <a:schemeClr val="dk1"/>
              </a:buClr>
              <a:buSzPts val="2200"/>
              <a:buChar char="❧"/>
            </a:pPr>
            <a:r>
              <a:rPr lang="es-419" sz="2200"/>
              <a:t>Expandir los riesgos la lógica productiva del capitalismo </a:t>
            </a:r>
            <a:endParaRPr sz="2200"/>
          </a:p>
          <a:p>
            <a:pPr indent="-368300" lvl="0" marL="457200" rtl="0" algn="l">
              <a:spcBef>
                <a:spcPts val="0"/>
              </a:spcBef>
              <a:spcAft>
                <a:spcPts val="0"/>
              </a:spcAft>
              <a:buClr>
                <a:schemeClr val="dk1"/>
              </a:buClr>
              <a:buSzPts val="2200"/>
              <a:buChar char="❧"/>
            </a:pPr>
            <a:r>
              <a:rPr lang="es-419" sz="2200"/>
              <a:t>Los riesgos afectan la salud y el medioambiente. </a:t>
            </a:r>
            <a:endParaRPr sz="2200"/>
          </a:p>
          <a:p>
            <a:pPr indent="-368300" lvl="0" marL="457200" rtl="0" algn="l">
              <a:spcBef>
                <a:spcPts val="0"/>
              </a:spcBef>
              <a:spcAft>
                <a:spcPts val="0"/>
              </a:spcAft>
              <a:buClr>
                <a:schemeClr val="dk1"/>
              </a:buClr>
              <a:buSzPts val="2200"/>
              <a:buChar char="❧"/>
            </a:pPr>
            <a:r>
              <a:t/>
            </a:r>
            <a:endParaRPr sz="2200"/>
          </a:p>
          <a:p>
            <a:pPr indent="0" lvl="0" marL="0" rtl="0" algn="just">
              <a:spcBef>
                <a:spcPts val="600"/>
              </a:spcBef>
              <a:spcAft>
                <a:spcPts val="0"/>
              </a:spcAft>
              <a:buNone/>
            </a:pPr>
            <a:r>
              <a:t/>
            </a:r>
            <a:endParaRPr sz="1700"/>
          </a:p>
        </p:txBody>
      </p:sp>
      <p:sp>
        <p:nvSpPr>
          <p:cNvPr id="323" name="Google Shape;323;p41"/>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5"/>
          <p:cNvSpPr txBox="1"/>
          <p:nvPr>
            <p:ph type="ctrTitle"/>
          </p:nvPr>
        </p:nvSpPr>
        <p:spPr>
          <a:xfrm>
            <a:off x="1002250" y="2487839"/>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Objetivo principal</a:t>
            </a:r>
            <a:endParaRPr/>
          </a:p>
        </p:txBody>
      </p:sp>
      <p:cxnSp>
        <p:nvCxnSpPr>
          <p:cNvPr id="113" name="Google Shape;113;p15"/>
          <p:cNvCxnSpPr/>
          <p:nvPr/>
        </p:nvCxnSpPr>
        <p:spPr>
          <a:xfrm rot="10800000">
            <a:off x="2524075" y="1484950"/>
            <a:ext cx="1374600" cy="1002900"/>
          </a:xfrm>
          <a:prstGeom prst="straightConnector1">
            <a:avLst/>
          </a:prstGeom>
          <a:noFill/>
          <a:ln cap="flat" cmpd="sng" w="38100">
            <a:solidFill>
              <a:schemeClr val="dk2"/>
            </a:solidFill>
            <a:prstDash val="solid"/>
            <a:round/>
            <a:headEnd len="med" w="med" type="none"/>
            <a:tailEnd len="med" w="med" type="triangle"/>
          </a:ln>
        </p:spPr>
      </p:cxnSp>
      <p:cxnSp>
        <p:nvCxnSpPr>
          <p:cNvPr id="114" name="Google Shape;114;p15"/>
          <p:cNvCxnSpPr/>
          <p:nvPr/>
        </p:nvCxnSpPr>
        <p:spPr>
          <a:xfrm flipH="1" rot="10800000">
            <a:off x="4552450" y="1484950"/>
            <a:ext cx="1213500" cy="1075500"/>
          </a:xfrm>
          <a:prstGeom prst="straightConnector1">
            <a:avLst/>
          </a:prstGeom>
          <a:noFill/>
          <a:ln cap="flat" cmpd="sng" w="38100">
            <a:solidFill>
              <a:schemeClr val="dk2"/>
            </a:solidFill>
            <a:prstDash val="solid"/>
            <a:round/>
            <a:headEnd len="med" w="med" type="none"/>
            <a:tailEnd len="med" w="med" type="triangle"/>
          </a:ln>
        </p:spPr>
      </p:cxnSp>
      <p:cxnSp>
        <p:nvCxnSpPr>
          <p:cNvPr id="115" name="Google Shape;115;p15"/>
          <p:cNvCxnSpPr/>
          <p:nvPr/>
        </p:nvCxnSpPr>
        <p:spPr>
          <a:xfrm flipH="1">
            <a:off x="2554375" y="2945350"/>
            <a:ext cx="1314000" cy="596400"/>
          </a:xfrm>
          <a:prstGeom prst="straightConnector1">
            <a:avLst/>
          </a:prstGeom>
          <a:noFill/>
          <a:ln cap="flat" cmpd="sng" w="38100">
            <a:solidFill>
              <a:schemeClr val="dk2"/>
            </a:solidFill>
            <a:prstDash val="solid"/>
            <a:round/>
            <a:headEnd len="med" w="med" type="none"/>
            <a:tailEnd len="med" w="med" type="triangle"/>
          </a:ln>
        </p:spPr>
      </p:cxnSp>
      <p:sp>
        <p:nvSpPr>
          <p:cNvPr id="116" name="Google Shape;116;p15"/>
          <p:cNvSpPr/>
          <p:nvPr/>
        </p:nvSpPr>
        <p:spPr>
          <a:xfrm>
            <a:off x="168175" y="248500"/>
            <a:ext cx="2355900" cy="142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Estudia la relación entre los seres vivos y el medio ambiente en el que viven</a:t>
            </a:r>
            <a:endParaRPr sz="1800"/>
          </a:p>
        </p:txBody>
      </p:sp>
      <p:sp>
        <p:nvSpPr>
          <p:cNvPr id="117" name="Google Shape;117;p15"/>
          <p:cNvSpPr/>
          <p:nvPr/>
        </p:nvSpPr>
        <p:spPr>
          <a:xfrm>
            <a:off x="198525" y="3374750"/>
            <a:ext cx="2325600" cy="15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Se preocupa para mejorar las conductas de las personas y fabricantes</a:t>
            </a:r>
            <a:endParaRPr sz="1800"/>
          </a:p>
        </p:txBody>
      </p:sp>
      <p:sp>
        <p:nvSpPr>
          <p:cNvPr id="118" name="Google Shape;118;p15"/>
          <p:cNvSpPr/>
          <p:nvPr/>
        </p:nvSpPr>
        <p:spPr>
          <a:xfrm>
            <a:off x="5853850" y="384750"/>
            <a:ext cx="2581800" cy="18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Estudia si las conductas, modelos políticos y actividades humanas son correctas de cara a la ecología y a la naturaleza</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idx="4294967295" type="subTitle"/>
          </p:nvPr>
        </p:nvSpPr>
        <p:spPr>
          <a:xfrm>
            <a:off x="412650" y="1023075"/>
            <a:ext cx="8089500" cy="2175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1" i="1">
              <a:solidFill>
                <a:schemeClr val="accent4"/>
              </a:solidFill>
              <a:latin typeface="Arial"/>
              <a:ea typeface="Arial"/>
              <a:cs typeface="Arial"/>
              <a:sym typeface="Arial"/>
            </a:endParaRPr>
          </a:p>
          <a:p>
            <a:pPr indent="0" lvl="0" marL="0" rtl="0" algn="l">
              <a:spcBef>
                <a:spcPts val="600"/>
              </a:spcBef>
              <a:spcAft>
                <a:spcPts val="0"/>
              </a:spcAft>
              <a:buNone/>
            </a:pPr>
            <a:r>
              <a:t/>
            </a:r>
            <a:endParaRPr>
              <a:solidFill>
                <a:schemeClr val="accent4"/>
              </a:solidFill>
              <a:latin typeface="Arial"/>
              <a:ea typeface="Arial"/>
              <a:cs typeface="Arial"/>
              <a:sym typeface="Arial"/>
            </a:endParaRPr>
          </a:p>
        </p:txBody>
      </p:sp>
      <p:sp>
        <p:nvSpPr>
          <p:cNvPr id="329" name="Google Shape;329;p42"/>
          <p:cNvSpPr txBox="1"/>
          <p:nvPr>
            <p:ph type="ctrTitle"/>
          </p:nvPr>
        </p:nvSpPr>
        <p:spPr>
          <a:xfrm>
            <a:off x="1313550" y="-192225"/>
            <a:ext cx="6806100" cy="121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sz="3400"/>
              <a:t>Consecuencias de la </a:t>
            </a:r>
            <a:r>
              <a:rPr lang="es-419" sz="3400"/>
              <a:t>globalización</a:t>
            </a:r>
            <a:endParaRPr sz="3400"/>
          </a:p>
        </p:txBody>
      </p:sp>
      <p:sp>
        <p:nvSpPr>
          <p:cNvPr id="330" name="Google Shape;330;p42"/>
          <p:cNvSpPr/>
          <p:nvPr/>
        </p:nvSpPr>
        <p:spPr>
          <a:xfrm>
            <a:off x="857850" y="1240500"/>
            <a:ext cx="7717500" cy="26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900">
                <a:solidFill>
                  <a:schemeClr val="dk1"/>
                </a:solidFill>
              </a:rPr>
              <a:t>Las actividades tienen un potencial de generar daños graves en el medio ambiente y la salud humana, la lógica con la cual operar no debería ser ya la de un enfoque de gestión de riesgos, sino un enfoque preventivo basado en el </a:t>
            </a:r>
            <a:r>
              <a:rPr b="1" i="1" lang="es-419" sz="1900">
                <a:solidFill>
                  <a:schemeClr val="dk1"/>
                </a:solidFill>
              </a:rPr>
              <a:t>principio de precaución</a:t>
            </a:r>
            <a:endParaRPr sz="13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nvSpPr>
        <p:spPr>
          <a:xfrm>
            <a:off x="359400" y="447050"/>
            <a:ext cx="392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accent4"/>
              </a:solidFill>
            </a:endParaRPr>
          </a:p>
        </p:txBody>
      </p:sp>
      <p:sp>
        <p:nvSpPr>
          <p:cNvPr id="336" name="Google Shape;336;p43"/>
          <p:cNvSpPr txBox="1"/>
          <p:nvPr/>
        </p:nvSpPr>
        <p:spPr>
          <a:xfrm>
            <a:off x="5056725" y="262400"/>
            <a:ext cx="392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accent4"/>
              </a:solidFill>
            </a:endParaRPr>
          </a:p>
        </p:txBody>
      </p:sp>
      <p:sp>
        <p:nvSpPr>
          <p:cNvPr id="337" name="Google Shape;337;p43"/>
          <p:cNvSpPr txBox="1"/>
          <p:nvPr/>
        </p:nvSpPr>
        <p:spPr>
          <a:xfrm>
            <a:off x="1758600" y="3259650"/>
            <a:ext cx="562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accent4"/>
              </a:solidFill>
            </a:endParaRPr>
          </a:p>
        </p:txBody>
      </p:sp>
      <p:cxnSp>
        <p:nvCxnSpPr>
          <p:cNvPr id="338" name="Google Shape;338;p43"/>
          <p:cNvCxnSpPr/>
          <p:nvPr/>
        </p:nvCxnSpPr>
        <p:spPr>
          <a:xfrm rot="10800000">
            <a:off x="3123150" y="1499600"/>
            <a:ext cx="458700" cy="582600"/>
          </a:xfrm>
          <a:prstGeom prst="straightConnector1">
            <a:avLst/>
          </a:prstGeom>
          <a:noFill/>
          <a:ln cap="flat" cmpd="sng" w="38100">
            <a:solidFill>
              <a:schemeClr val="dk2"/>
            </a:solidFill>
            <a:prstDash val="solid"/>
            <a:round/>
            <a:headEnd len="med" w="med" type="none"/>
            <a:tailEnd len="med" w="med" type="triangle"/>
          </a:ln>
        </p:spPr>
      </p:cxnSp>
      <p:cxnSp>
        <p:nvCxnSpPr>
          <p:cNvPr id="339" name="Google Shape;339;p43"/>
          <p:cNvCxnSpPr/>
          <p:nvPr/>
        </p:nvCxnSpPr>
        <p:spPr>
          <a:xfrm flipH="1" rot="10800000">
            <a:off x="5462575" y="1740050"/>
            <a:ext cx="486600" cy="660600"/>
          </a:xfrm>
          <a:prstGeom prst="straightConnector1">
            <a:avLst/>
          </a:prstGeom>
          <a:noFill/>
          <a:ln cap="flat" cmpd="sng" w="38100">
            <a:solidFill>
              <a:schemeClr val="dk2"/>
            </a:solidFill>
            <a:prstDash val="solid"/>
            <a:round/>
            <a:headEnd len="med" w="med" type="none"/>
            <a:tailEnd len="med" w="med" type="triangle"/>
          </a:ln>
        </p:spPr>
      </p:cxnSp>
      <p:cxnSp>
        <p:nvCxnSpPr>
          <p:cNvPr id="340" name="Google Shape;340;p43"/>
          <p:cNvCxnSpPr/>
          <p:nvPr/>
        </p:nvCxnSpPr>
        <p:spPr>
          <a:xfrm>
            <a:off x="4488550" y="2892750"/>
            <a:ext cx="35400" cy="591000"/>
          </a:xfrm>
          <a:prstGeom prst="straightConnector1">
            <a:avLst/>
          </a:prstGeom>
          <a:noFill/>
          <a:ln cap="flat" cmpd="sng" w="38100">
            <a:solidFill>
              <a:schemeClr val="dk2"/>
            </a:solidFill>
            <a:prstDash val="solid"/>
            <a:round/>
            <a:headEnd len="med" w="med" type="none"/>
            <a:tailEnd len="med" w="med" type="triangle"/>
          </a:ln>
        </p:spPr>
      </p:cxnSp>
      <p:sp>
        <p:nvSpPr>
          <p:cNvPr id="341" name="Google Shape;341;p43"/>
          <p:cNvSpPr txBox="1"/>
          <p:nvPr>
            <p:ph type="ctrTitle"/>
          </p:nvPr>
        </p:nvSpPr>
        <p:spPr>
          <a:xfrm>
            <a:off x="3466450" y="2054150"/>
            <a:ext cx="2726100" cy="103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sz="3400"/>
              <a:t>Principios de </a:t>
            </a:r>
            <a:r>
              <a:rPr lang="es-419" sz="3400"/>
              <a:t>precaución</a:t>
            </a:r>
            <a:endParaRPr sz="3400"/>
          </a:p>
        </p:txBody>
      </p:sp>
      <p:sp>
        <p:nvSpPr>
          <p:cNvPr id="342" name="Google Shape;342;p43"/>
          <p:cNvSpPr/>
          <p:nvPr/>
        </p:nvSpPr>
        <p:spPr>
          <a:xfrm>
            <a:off x="359400" y="132950"/>
            <a:ext cx="2667300" cy="192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2300">
              <a:solidFill>
                <a:schemeClr val="dk1"/>
              </a:solidFill>
            </a:endParaRPr>
          </a:p>
          <a:p>
            <a:pPr indent="0" lvl="0" marL="0" rtl="0" algn="just">
              <a:spcBef>
                <a:spcPts val="0"/>
              </a:spcBef>
              <a:spcAft>
                <a:spcPts val="0"/>
              </a:spcAft>
              <a:buNone/>
            </a:pPr>
            <a:r>
              <a:rPr lang="es-419" sz="2300">
                <a:solidFill>
                  <a:schemeClr val="dk1"/>
                </a:solidFill>
              </a:rPr>
              <a:t>Actuar preventivamente frente a actividades riesgosas </a:t>
            </a:r>
            <a:endParaRPr sz="2300">
              <a:solidFill>
                <a:schemeClr val="dk1"/>
              </a:solidFill>
            </a:endParaRPr>
          </a:p>
          <a:p>
            <a:pPr indent="0" lvl="0" marL="0" rtl="0" algn="l">
              <a:spcBef>
                <a:spcPts val="0"/>
              </a:spcBef>
              <a:spcAft>
                <a:spcPts val="0"/>
              </a:spcAft>
              <a:buNone/>
            </a:pPr>
            <a:r>
              <a:t/>
            </a:r>
            <a:endParaRPr sz="1800"/>
          </a:p>
        </p:txBody>
      </p:sp>
      <p:sp>
        <p:nvSpPr>
          <p:cNvPr id="343" name="Google Shape;343;p43"/>
          <p:cNvSpPr/>
          <p:nvPr/>
        </p:nvSpPr>
        <p:spPr>
          <a:xfrm>
            <a:off x="6192575" y="161000"/>
            <a:ext cx="2667300" cy="192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1900">
              <a:solidFill>
                <a:schemeClr val="dk1"/>
              </a:solidFill>
            </a:endParaRPr>
          </a:p>
          <a:p>
            <a:pPr indent="0" lvl="0" marL="0" rtl="0" algn="just">
              <a:spcBef>
                <a:spcPts val="0"/>
              </a:spcBef>
              <a:spcAft>
                <a:spcPts val="0"/>
              </a:spcAft>
              <a:buNone/>
            </a:pPr>
            <a:r>
              <a:rPr lang="es-419" sz="2000">
                <a:solidFill>
                  <a:schemeClr val="dk1"/>
                </a:solidFill>
              </a:rPr>
              <a:t>Permite ganar un tiempo necesario para corregir los errores de actividades de riesgo</a:t>
            </a:r>
            <a:endParaRPr sz="2000">
              <a:solidFill>
                <a:schemeClr val="dk1"/>
              </a:solidFill>
            </a:endParaRPr>
          </a:p>
          <a:p>
            <a:pPr indent="0" lvl="0" marL="0" rtl="0" algn="just">
              <a:spcBef>
                <a:spcPts val="0"/>
              </a:spcBef>
              <a:spcAft>
                <a:spcPts val="0"/>
              </a:spcAft>
              <a:buNone/>
            </a:pPr>
            <a:r>
              <a:t/>
            </a:r>
            <a:endParaRPr sz="2300">
              <a:solidFill>
                <a:schemeClr val="dk1"/>
              </a:solidFill>
            </a:endParaRPr>
          </a:p>
          <a:p>
            <a:pPr indent="0" lvl="0" marL="0" rtl="0" algn="l">
              <a:spcBef>
                <a:spcPts val="0"/>
              </a:spcBef>
              <a:spcAft>
                <a:spcPts val="0"/>
              </a:spcAft>
              <a:buNone/>
            </a:pPr>
            <a:r>
              <a:t/>
            </a:r>
            <a:endParaRPr sz="1800"/>
          </a:p>
        </p:txBody>
      </p:sp>
      <p:sp>
        <p:nvSpPr>
          <p:cNvPr id="344" name="Google Shape;344;p43"/>
          <p:cNvSpPr/>
          <p:nvPr/>
        </p:nvSpPr>
        <p:spPr>
          <a:xfrm>
            <a:off x="1834450" y="3259650"/>
            <a:ext cx="5841900" cy="166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2300">
              <a:solidFill>
                <a:schemeClr val="dk1"/>
              </a:solidFill>
            </a:endParaRPr>
          </a:p>
          <a:p>
            <a:pPr indent="0" lvl="0" marL="0" rtl="0" algn="just">
              <a:spcBef>
                <a:spcPts val="0"/>
              </a:spcBef>
              <a:spcAft>
                <a:spcPts val="0"/>
              </a:spcAft>
              <a:buNone/>
            </a:pPr>
            <a:r>
              <a:rPr lang="es-419" sz="2400">
                <a:solidFill>
                  <a:schemeClr val="dk1"/>
                </a:solidFill>
              </a:rPr>
              <a:t>El tiempo de precaución permite, además, intensificar la búsqueda de tecnologías o productos alternativos sin riesgo.</a:t>
            </a:r>
            <a:endParaRPr sz="2400">
              <a:solidFill>
                <a:schemeClr val="dk1"/>
              </a:solidFill>
            </a:endParaRPr>
          </a:p>
          <a:p>
            <a:pPr indent="0" lvl="0" marL="0" rtl="0" algn="just">
              <a:spcBef>
                <a:spcPts val="0"/>
              </a:spcBef>
              <a:spcAft>
                <a:spcPts val="0"/>
              </a:spcAft>
              <a:buNone/>
            </a:pPr>
            <a:r>
              <a:t/>
            </a:r>
            <a:endParaRPr sz="23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type="ctrTitle"/>
          </p:nvPr>
        </p:nvSpPr>
        <p:spPr>
          <a:xfrm>
            <a:off x="855300" y="2133414"/>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3</a:t>
            </a:r>
            <a:r>
              <a:rPr lang="es-419"/>
              <a:t>.</a:t>
            </a:r>
            <a:endParaRPr/>
          </a:p>
          <a:p>
            <a:pPr indent="0" lvl="0" marL="0" rtl="0" algn="ctr">
              <a:spcBef>
                <a:spcPts val="0"/>
              </a:spcBef>
              <a:spcAft>
                <a:spcPts val="0"/>
              </a:spcAft>
              <a:buNone/>
            </a:pPr>
            <a:r>
              <a:rPr lang="es-419"/>
              <a:t>Características Del </a:t>
            </a:r>
            <a:endParaRPr/>
          </a:p>
          <a:p>
            <a:pPr indent="0" lvl="0" marL="0" rtl="0" algn="ctr">
              <a:spcBef>
                <a:spcPts val="0"/>
              </a:spcBef>
              <a:spcAft>
                <a:spcPts val="0"/>
              </a:spcAft>
              <a:buNone/>
            </a:pPr>
            <a:r>
              <a:rPr lang="es-419"/>
              <a:t>Problema Ético</a:t>
            </a:r>
            <a:endParaRPr/>
          </a:p>
        </p:txBody>
      </p:sp>
      <p:sp>
        <p:nvSpPr>
          <p:cNvPr id="350" name="Google Shape;350;p44"/>
          <p:cNvSpPr txBox="1"/>
          <p:nvPr>
            <p:ph idx="1" type="subTitle"/>
          </p:nvPr>
        </p:nvSpPr>
        <p:spPr>
          <a:xfrm>
            <a:off x="855300" y="2611677"/>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idx="1" type="body"/>
          </p:nvPr>
        </p:nvSpPr>
        <p:spPr>
          <a:xfrm>
            <a:off x="1131600" y="1205550"/>
            <a:ext cx="7033200" cy="27324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s-419" sz="1900"/>
              <a:t>Hoy este concepto toma fuerza, no como responsabilidad retrospectiva por las consecuencias o efectos de nuestras acciones pasadas (responsabilidad de), sino como responsabilidad prospectiva, esto es, una responsabilidad por el cuidado y protección de seres vulnerables (generaciones futuras y otros seres vivos), que pueden verse afectados por las consecuencias a largo plazo de nuestras acciones y el poder colectivo característico de las sociedades técnico-industriales (responsabilidad porque implica deberes asimétricos y no recíprocos de cuidado).</a:t>
            </a:r>
            <a:endParaRPr sz="1500"/>
          </a:p>
          <a:p>
            <a:pPr indent="0" lvl="0" marL="0" rtl="0" algn="l">
              <a:spcBef>
                <a:spcPts val="600"/>
              </a:spcBef>
              <a:spcAft>
                <a:spcPts val="0"/>
              </a:spcAft>
              <a:buNone/>
            </a:pPr>
            <a:r>
              <a:t/>
            </a:r>
            <a:endParaRPr/>
          </a:p>
        </p:txBody>
      </p:sp>
      <p:sp>
        <p:nvSpPr>
          <p:cNvPr id="356" name="Google Shape;356;p45"/>
          <p:cNvSpPr txBox="1"/>
          <p:nvPr>
            <p:ph idx="12" type="sldNum"/>
          </p:nvPr>
        </p:nvSpPr>
        <p:spPr>
          <a:xfrm>
            <a:off x="4297650" y="4496100"/>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ctrTitle"/>
          </p:nvPr>
        </p:nvSpPr>
        <p:spPr>
          <a:xfrm>
            <a:off x="855300" y="2133414"/>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362" name="Google Shape;362;p46"/>
          <p:cNvSpPr txBox="1"/>
          <p:nvPr>
            <p:ph idx="1" type="subTitle"/>
          </p:nvPr>
        </p:nvSpPr>
        <p:spPr>
          <a:xfrm>
            <a:off x="855300" y="2611677"/>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363" name="Google Shape;363;p46"/>
          <p:cNvPicPr preferRelativeResize="0"/>
          <p:nvPr/>
        </p:nvPicPr>
        <p:blipFill rotWithShape="1">
          <a:blip r:embed="rId3">
            <a:alphaModFix/>
          </a:blip>
          <a:srcRect b="5553" l="2512" r="3022" t="3562"/>
          <a:stretch/>
        </p:blipFill>
        <p:spPr>
          <a:xfrm>
            <a:off x="1115175" y="544600"/>
            <a:ext cx="7278701" cy="3950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ctrTitle"/>
          </p:nvPr>
        </p:nvSpPr>
        <p:spPr>
          <a:xfrm>
            <a:off x="855300" y="2133414"/>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4</a:t>
            </a:r>
            <a:r>
              <a:rPr lang="es-419"/>
              <a:t>.</a:t>
            </a:r>
            <a:endParaRPr/>
          </a:p>
          <a:p>
            <a:pPr indent="0" lvl="0" marL="0" rtl="0" algn="ctr">
              <a:spcBef>
                <a:spcPts val="0"/>
              </a:spcBef>
              <a:spcAft>
                <a:spcPts val="0"/>
              </a:spcAft>
              <a:buNone/>
            </a:pPr>
            <a:r>
              <a:rPr lang="es-419"/>
              <a:t>P</a:t>
            </a:r>
            <a:r>
              <a:rPr lang="es-419"/>
              <a:t>roblema Ético </a:t>
            </a:r>
            <a:endParaRPr/>
          </a:p>
          <a:p>
            <a:pPr indent="0" lvl="0" marL="0" rtl="0" algn="ctr">
              <a:spcBef>
                <a:spcPts val="0"/>
              </a:spcBef>
              <a:spcAft>
                <a:spcPts val="0"/>
              </a:spcAft>
              <a:buNone/>
            </a:pPr>
            <a:r>
              <a:rPr lang="es-419"/>
              <a:t>Ambiental</a:t>
            </a:r>
            <a:endParaRPr/>
          </a:p>
        </p:txBody>
      </p:sp>
      <p:sp>
        <p:nvSpPr>
          <p:cNvPr id="369" name="Google Shape;369;p47"/>
          <p:cNvSpPr txBox="1"/>
          <p:nvPr>
            <p:ph idx="1" type="subTitle"/>
          </p:nvPr>
        </p:nvSpPr>
        <p:spPr>
          <a:xfrm>
            <a:off x="855300" y="2611677"/>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s-419"/>
              <a:t>Let’s start with the first set of slides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Introducción</a:t>
            </a:r>
            <a:endParaRPr sz="3000"/>
          </a:p>
        </p:txBody>
      </p:sp>
      <p:sp>
        <p:nvSpPr>
          <p:cNvPr id="375" name="Google Shape;375;p48"/>
          <p:cNvSpPr txBox="1"/>
          <p:nvPr>
            <p:ph idx="1" type="body"/>
          </p:nvPr>
        </p:nvSpPr>
        <p:spPr>
          <a:xfrm>
            <a:off x="1055400" y="120555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Durante la segunda mitad del siglo XX, el desarrollo tecnológico y las consecuencias que éste desencadenó llevaron a diferentes pensadores a centrar su reflexión ética en la naturaleza.</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376" name="Google Shape;376;p48"/>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377" name="Google Shape;377;p48"/>
          <p:cNvPicPr preferRelativeResize="0"/>
          <p:nvPr/>
        </p:nvPicPr>
        <p:blipFill>
          <a:blip r:embed="rId3">
            <a:alphaModFix/>
          </a:blip>
          <a:stretch>
            <a:fillRect/>
          </a:stretch>
        </p:blipFill>
        <p:spPr>
          <a:xfrm>
            <a:off x="1642050" y="2511225"/>
            <a:ext cx="2384175" cy="1697400"/>
          </a:xfrm>
          <a:prstGeom prst="rect">
            <a:avLst/>
          </a:prstGeom>
          <a:noFill/>
          <a:ln>
            <a:noFill/>
          </a:ln>
        </p:spPr>
      </p:pic>
      <p:pic>
        <p:nvPicPr>
          <p:cNvPr id="378" name="Google Shape;378;p48"/>
          <p:cNvPicPr preferRelativeResize="0"/>
          <p:nvPr/>
        </p:nvPicPr>
        <p:blipFill>
          <a:blip r:embed="rId4">
            <a:alphaModFix/>
          </a:blip>
          <a:stretch>
            <a:fillRect/>
          </a:stretch>
        </p:blipFill>
        <p:spPr>
          <a:xfrm>
            <a:off x="4577375" y="2511225"/>
            <a:ext cx="2261575" cy="1790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Particularidades de la ética ambiental</a:t>
            </a:r>
            <a:endParaRPr sz="3000"/>
          </a:p>
        </p:txBody>
      </p:sp>
      <p:sp>
        <p:nvSpPr>
          <p:cNvPr id="384" name="Google Shape;384;p49"/>
          <p:cNvSpPr txBox="1"/>
          <p:nvPr>
            <p:ph idx="1" type="body"/>
          </p:nvPr>
        </p:nvSpPr>
        <p:spPr>
          <a:xfrm>
            <a:off x="1055400" y="1086525"/>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La ética ambiental implica claramente una redefinición de la ética. Tradicionalmente, la ética había venido ocupándose de valores y normas propias del ser humano.</a:t>
            </a:r>
            <a:endParaRPr sz="2000"/>
          </a:p>
          <a:p>
            <a:pPr indent="-355600" lvl="0" marL="457200" rtl="0" algn="just">
              <a:spcBef>
                <a:spcPts val="600"/>
              </a:spcBef>
              <a:spcAft>
                <a:spcPts val="0"/>
              </a:spcAft>
              <a:buSzPts val="2000"/>
              <a:buChar char="-"/>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385" name="Google Shape;385;p49"/>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386" name="Google Shape;386;p49"/>
          <p:cNvPicPr preferRelativeResize="0"/>
          <p:nvPr/>
        </p:nvPicPr>
        <p:blipFill>
          <a:blip r:embed="rId3">
            <a:alphaModFix/>
          </a:blip>
          <a:stretch>
            <a:fillRect/>
          </a:stretch>
        </p:blipFill>
        <p:spPr>
          <a:xfrm>
            <a:off x="2934796" y="2312374"/>
            <a:ext cx="2899225" cy="19839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Particularidades de la ética ambiental</a:t>
            </a:r>
            <a:endParaRPr sz="3000"/>
          </a:p>
        </p:txBody>
      </p:sp>
      <p:sp>
        <p:nvSpPr>
          <p:cNvPr id="392" name="Google Shape;392;p50"/>
          <p:cNvSpPr txBox="1"/>
          <p:nvPr>
            <p:ph idx="1" type="body"/>
          </p:nvPr>
        </p:nvSpPr>
        <p:spPr>
          <a:xfrm>
            <a:off x="1055400" y="105625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Según</a:t>
            </a:r>
            <a:r>
              <a:rPr lang="es-419" sz="2000"/>
              <a:t> la “falacia naturalista”, no podemos dar el salto del ser al deber ser, en la naturaleza no es posible encontrar normas, ni valores. La ética era un asunto humano claramente delimitado, y no podía concebirse que hubiera problemas morales derivados de nuestra relación con la naturaleza.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393" name="Google Shape;393;p50"/>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394" name="Google Shape;394;p50"/>
          <p:cNvPicPr preferRelativeResize="0"/>
          <p:nvPr/>
        </p:nvPicPr>
        <p:blipFill>
          <a:blip r:embed="rId3">
            <a:alphaModFix/>
          </a:blip>
          <a:stretch>
            <a:fillRect/>
          </a:stretch>
        </p:blipFill>
        <p:spPr>
          <a:xfrm>
            <a:off x="2715462" y="2972750"/>
            <a:ext cx="3713077" cy="1326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Particularidades de la ética ambiental</a:t>
            </a:r>
            <a:endParaRPr sz="3000"/>
          </a:p>
        </p:txBody>
      </p:sp>
      <p:sp>
        <p:nvSpPr>
          <p:cNvPr id="400" name="Google Shape;400;p51"/>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 Se replantea necesariamente el tipo de relación del ser humano con otros seres vivos, y con la naturaleza en general. Se redescubre así un nuevo espacio de calificación moral: los seres vivos, los ecosistemas, la naturaleza.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401" name="Google Shape;401;p51"/>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402" name="Google Shape;402;p51"/>
          <p:cNvPicPr preferRelativeResize="0"/>
          <p:nvPr/>
        </p:nvPicPr>
        <p:blipFill>
          <a:blip r:embed="rId3">
            <a:alphaModFix/>
          </a:blip>
          <a:stretch>
            <a:fillRect/>
          </a:stretch>
        </p:blipFill>
        <p:spPr>
          <a:xfrm>
            <a:off x="4480400" y="2405350"/>
            <a:ext cx="2830351" cy="1939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6"/>
          <p:cNvPicPr preferRelativeResize="0"/>
          <p:nvPr/>
        </p:nvPicPr>
        <p:blipFill>
          <a:blip r:embed="rId3">
            <a:alphaModFix/>
          </a:blip>
          <a:stretch>
            <a:fillRect/>
          </a:stretch>
        </p:blipFill>
        <p:spPr>
          <a:xfrm>
            <a:off x="3026450" y="1507600"/>
            <a:ext cx="2529262" cy="1837925"/>
          </a:xfrm>
          <a:prstGeom prst="rect">
            <a:avLst/>
          </a:prstGeom>
          <a:noFill/>
          <a:ln>
            <a:noFill/>
          </a:ln>
        </p:spPr>
      </p:pic>
      <p:sp>
        <p:nvSpPr>
          <p:cNvPr id="124" name="Google Shape;124;p16"/>
          <p:cNvSpPr/>
          <p:nvPr/>
        </p:nvSpPr>
        <p:spPr>
          <a:xfrm>
            <a:off x="272375" y="213920"/>
            <a:ext cx="2529300" cy="162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2400">
                <a:solidFill>
                  <a:schemeClr val="dk1"/>
                </a:solidFill>
                <a:latin typeface="Caladea"/>
                <a:ea typeface="Caladea"/>
                <a:cs typeface="Caladea"/>
                <a:sym typeface="Caladea"/>
              </a:rPr>
              <a:t>En 1970 se inició la preocupación por el medio ambiente</a:t>
            </a:r>
            <a:endParaRPr sz="1800">
              <a:solidFill>
                <a:schemeClr val="dk1"/>
              </a:solidFill>
            </a:endParaRPr>
          </a:p>
        </p:txBody>
      </p:sp>
      <p:sp>
        <p:nvSpPr>
          <p:cNvPr id="125" name="Google Shape;125;p16"/>
          <p:cNvSpPr/>
          <p:nvPr/>
        </p:nvSpPr>
        <p:spPr>
          <a:xfrm>
            <a:off x="5885700" y="215275"/>
            <a:ext cx="2979900" cy="16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900">
              <a:solidFill>
                <a:schemeClr val="dk1"/>
              </a:solidFill>
              <a:latin typeface="Caladea"/>
              <a:ea typeface="Caladea"/>
              <a:cs typeface="Caladea"/>
              <a:sym typeface="Caladea"/>
            </a:endParaRPr>
          </a:p>
          <a:p>
            <a:pPr indent="0" lvl="0" marL="0" rtl="0" algn="ctr">
              <a:lnSpc>
                <a:spcPct val="115000"/>
              </a:lnSpc>
              <a:spcBef>
                <a:spcPts val="0"/>
              </a:spcBef>
              <a:spcAft>
                <a:spcPts val="0"/>
              </a:spcAft>
              <a:buNone/>
            </a:pPr>
            <a:r>
              <a:rPr lang="es-419" sz="1900">
                <a:solidFill>
                  <a:schemeClr val="dk1"/>
                </a:solidFill>
                <a:latin typeface="Caladea"/>
                <a:ea typeface="Caladea"/>
                <a:cs typeface="Caladea"/>
                <a:sym typeface="Caladea"/>
              </a:rPr>
              <a:t>La civilización industrial está basado en el uso masivo de energías no renovadas y contaminantes</a:t>
            </a:r>
            <a:endParaRPr sz="1900">
              <a:solidFill>
                <a:schemeClr val="dk1"/>
              </a:solidFill>
              <a:latin typeface="Caladea"/>
              <a:ea typeface="Caladea"/>
              <a:cs typeface="Caladea"/>
              <a:sym typeface="Caladea"/>
            </a:endParaRPr>
          </a:p>
          <a:p>
            <a:pPr indent="0" lvl="0" marL="0" rtl="0" algn="ctr">
              <a:lnSpc>
                <a:spcPct val="115000"/>
              </a:lnSpc>
              <a:spcBef>
                <a:spcPts val="0"/>
              </a:spcBef>
              <a:spcAft>
                <a:spcPts val="0"/>
              </a:spcAft>
              <a:buNone/>
            </a:pPr>
            <a:r>
              <a:t/>
            </a:r>
            <a:endParaRPr sz="2400">
              <a:solidFill>
                <a:schemeClr val="dk1"/>
              </a:solidFill>
              <a:latin typeface="Caladea"/>
              <a:ea typeface="Caladea"/>
              <a:cs typeface="Caladea"/>
              <a:sym typeface="Caladea"/>
            </a:endParaRPr>
          </a:p>
        </p:txBody>
      </p:sp>
      <p:sp>
        <p:nvSpPr>
          <p:cNvPr id="126" name="Google Shape;126;p16"/>
          <p:cNvSpPr/>
          <p:nvPr/>
        </p:nvSpPr>
        <p:spPr>
          <a:xfrm>
            <a:off x="177575" y="3380450"/>
            <a:ext cx="3536700" cy="162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2100">
                <a:solidFill>
                  <a:schemeClr val="dk1"/>
                </a:solidFill>
                <a:latin typeface="Caladea"/>
                <a:ea typeface="Caladea"/>
                <a:cs typeface="Caladea"/>
                <a:sym typeface="Caladea"/>
              </a:rPr>
              <a:t>Son problemas que han surgido a lo largo de los años y de lo que hemos tomado conciencia últimamente</a:t>
            </a:r>
            <a:endParaRPr sz="1500">
              <a:solidFill>
                <a:schemeClr val="dk1"/>
              </a:solidFill>
            </a:endParaRPr>
          </a:p>
        </p:txBody>
      </p:sp>
      <p:sp>
        <p:nvSpPr>
          <p:cNvPr id="127" name="Google Shape;127;p16"/>
          <p:cNvSpPr/>
          <p:nvPr/>
        </p:nvSpPr>
        <p:spPr>
          <a:xfrm>
            <a:off x="5378375" y="3405900"/>
            <a:ext cx="3585900" cy="141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900">
              <a:solidFill>
                <a:schemeClr val="dk1"/>
              </a:solidFill>
              <a:latin typeface="Caladea"/>
              <a:ea typeface="Caladea"/>
              <a:cs typeface="Caladea"/>
              <a:sym typeface="Caladea"/>
            </a:endParaRPr>
          </a:p>
          <a:p>
            <a:pPr indent="0" lvl="0" marL="0" rtl="0" algn="ctr">
              <a:lnSpc>
                <a:spcPct val="115000"/>
              </a:lnSpc>
              <a:spcBef>
                <a:spcPts val="0"/>
              </a:spcBef>
              <a:spcAft>
                <a:spcPts val="0"/>
              </a:spcAft>
              <a:buNone/>
            </a:pPr>
            <a:r>
              <a:rPr lang="es-419" sz="1900">
                <a:solidFill>
                  <a:schemeClr val="dk1"/>
                </a:solidFill>
                <a:latin typeface="Caladea"/>
                <a:ea typeface="Caladea"/>
                <a:cs typeface="Caladea"/>
                <a:sym typeface="Caladea"/>
              </a:rPr>
              <a:t>Sin embargo en esta década se ha generado también la mayor responsabilidad, es el nacimiento de la llamada ética ecológica</a:t>
            </a:r>
            <a:endParaRPr sz="1900">
              <a:solidFill>
                <a:schemeClr val="dk1"/>
              </a:solidFill>
              <a:latin typeface="Caladea"/>
              <a:ea typeface="Caladea"/>
              <a:cs typeface="Caladea"/>
              <a:sym typeface="Caladea"/>
            </a:endParaRPr>
          </a:p>
          <a:p>
            <a:pPr indent="0" lvl="0" marL="0" rtl="0" algn="ctr">
              <a:lnSpc>
                <a:spcPct val="115000"/>
              </a:lnSpc>
              <a:spcBef>
                <a:spcPts val="0"/>
              </a:spcBef>
              <a:spcAft>
                <a:spcPts val="0"/>
              </a:spcAft>
              <a:buNone/>
            </a:pPr>
            <a:r>
              <a:t/>
            </a:r>
            <a:endParaRPr sz="2100">
              <a:solidFill>
                <a:schemeClr val="dk1"/>
              </a:solidFill>
              <a:latin typeface="Caladea"/>
              <a:ea typeface="Caladea"/>
              <a:cs typeface="Caladea"/>
              <a:sym typeface="Calade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Problemas específicos de la ética ambiental </a:t>
            </a:r>
            <a:endParaRPr sz="3000"/>
          </a:p>
        </p:txBody>
      </p:sp>
      <p:sp>
        <p:nvSpPr>
          <p:cNvPr id="408" name="Google Shape;408;p52"/>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Tenemos 3 tipos:</a:t>
            </a:r>
            <a:endParaRPr sz="2000"/>
          </a:p>
          <a:p>
            <a:pPr indent="-355600" lvl="0" marL="457200" rtl="0" algn="just">
              <a:spcBef>
                <a:spcPts val="600"/>
              </a:spcBef>
              <a:spcAft>
                <a:spcPts val="0"/>
              </a:spcAft>
              <a:buSzPts val="2000"/>
              <a:buChar char="-"/>
            </a:pPr>
            <a:r>
              <a:rPr b="1" lang="es-419" sz="2000"/>
              <a:t>Problemas internacionales</a:t>
            </a:r>
            <a:r>
              <a:rPr lang="es-419" sz="2000"/>
              <a:t>:  Entre diferentes naciones, nos obligan a transferir, gestionar y distribuir riesgos: las consecuencias de un comportamiento irresponsable de un solo país, pueden ser fatales para todo el planeta, ejemplo:  el efecto invernadero, el calentamiento del planeta, la lluvia ácida, el agujero de la capa de ozono, la deforestación, accidentes radiactivos</a:t>
            </a:r>
            <a:endParaRPr sz="2000"/>
          </a:p>
          <a:p>
            <a:pPr indent="-355600" lvl="0" marL="457200" rtl="0" algn="just">
              <a:spcBef>
                <a:spcPts val="0"/>
              </a:spcBef>
              <a:spcAft>
                <a:spcPts val="0"/>
              </a:spcAft>
              <a:buSzPts val="2000"/>
              <a:buChar char="-"/>
            </a:pPr>
            <a:r>
              <a:t/>
            </a:r>
            <a:endParaRPr sz="2000"/>
          </a:p>
          <a:p>
            <a:pPr indent="-355600" lvl="0" marL="457200" rtl="0" algn="just">
              <a:spcBef>
                <a:spcPts val="0"/>
              </a:spcBef>
              <a:spcAft>
                <a:spcPts val="0"/>
              </a:spcAft>
              <a:buSzPts val="2000"/>
              <a:buChar char="-"/>
            </a:pPr>
            <a:r>
              <a:rPr lang="es-419" sz="2000"/>
              <a:t>Problemas intergeneracionales: </a:t>
            </a:r>
            <a:endParaRPr sz="2000"/>
          </a:p>
          <a:p>
            <a:pPr indent="-355600" lvl="0" marL="457200" rtl="0" algn="just">
              <a:spcBef>
                <a:spcPts val="0"/>
              </a:spcBef>
              <a:spcAft>
                <a:spcPts val="0"/>
              </a:spcAft>
              <a:buSzPts val="2000"/>
              <a:buChar char="-"/>
            </a:pPr>
            <a:r>
              <a:rPr lang="es-419" sz="2000"/>
              <a:t>Problemas interespecíficos</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409" name="Google Shape;409;p52"/>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3"/>
          <p:cNvPicPr preferRelativeResize="0"/>
          <p:nvPr/>
        </p:nvPicPr>
        <p:blipFill>
          <a:blip r:embed="rId3">
            <a:alphaModFix/>
          </a:blip>
          <a:stretch>
            <a:fillRect/>
          </a:stretch>
        </p:blipFill>
        <p:spPr>
          <a:xfrm>
            <a:off x="1731524" y="295550"/>
            <a:ext cx="6044050" cy="4310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Problemas específicos de la ética ambiental </a:t>
            </a:r>
            <a:endParaRPr sz="3000"/>
          </a:p>
        </p:txBody>
      </p:sp>
      <p:sp>
        <p:nvSpPr>
          <p:cNvPr id="420" name="Google Shape;420;p54"/>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Tenemos 3 tipos:</a:t>
            </a:r>
            <a:endParaRPr sz="2000"/>
          </a:p>
          <a:p>
            <a:pPr indent="-355600" lvl="0" marL="457200" rtl="0" algn="just">
              <a:spcBef>
                <a:spcPts val="600"/>
              </a:spcBef>
              <a:spcAft>
                <a:spcPts val="0"/>
              </a:spcAft>
              <a:buSzPts val="2000"/>
              <a:buChar char="-"/>
            </a:pPr>
            <a:r>
              <a:rPr b="1" lang="es-419" sz="2000"/>
              <a:t>Problemas intergeneracionales</a:t>
            </a:r>
            <a:r>
              <a:rPr lang="es-419" sz="2000"/>
              <a:t>: Los intereses de una generación pueden entrar en conflicto con los de las próximas, o incluso poner en peligro la existencia de éstas. Parece que todos tenemos conciencia de que el planeta debe ser legado a las futuras generaciones en las mejores condiciones. Sin embargo, esto puede ir en detrimento del desarrollo tecnológico y económico de las generaciones presentes. </a:t>
            </a:r>
            <a:endParaRPr sz="2000"/>
          </a:p>
          <a:p>
            <a:pPr indent="-355600" lvl="0" marL="457200" rtl="0" algn="just">
              <a:spcBef>
                <a:spcPts val="0"/>
              </a:spcBef>
              <a:spcAft>
                <a:spcPts val="0"/>
              </a:spcAft>
              <a:buSzPts val="2000"/>
              <a:buChar char="-"/>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421" name="Google Shape;421;p54"/>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5"/>
          <p:cNvPicPr preferRelativeResize="0"/>
          <p:nvPr/>
        </p:nvPicPr>
        <p:blipFill>
          <a:blip r:embed="rId3">
            <a:alphaModFix/>
          </a:blip>
          <a:stretch>
            <a:fillRect/>
          </a:stretch>
        </p:blipFill>
        <p:spPr>
          <a:xfrm>
            <a:off x="152400" y="152400"/>
            <a:ext cx="3856500" cy="2569400"/>
          </a:xfrm>
          <a:prstGeom prst="rect">
            <a:avLst/>
          </a:prstGeom>
          <a:noFill/>
          <a:ln>
            <a:noFill/>
          </a:ln>
        </p:spPr>
      </p:pic>
      <p:pic>
        <p:nvPicPr>
          <p:cNvPr id="427" name="Google Shape;427;p55"/>
          <p:cNvPicPr preferRelativeResize="0"/>
          <p:nvPr/>
        </p:nvPicPr>
        <p:blipFill>
          <a:blip r:embed="rId4">
            <a:alphaModFix/>
          </a:blip>
          <a:stretch>
            <a:fillRect/>
          </a:stretch>
        </p:blipFill>
        <p:spPr>
          <a:xfrm>
            <a:off x="4371975" y="1391800"/>
            <a:ext cx="3485026" cy="34850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Problemas específicos de la ética ambiental </a:t>
            </a:r>
            <a:endParaRPr sz="3000"/>
          </a:p>
        </p:txBody>
      </p:sp>
      <p:sp>
        <p:nvSpPr>
          <p:cNvPr id="433" name="Google Shape;433;p56"/>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Tenemos 3 tipos:</a:t>
            </a:r>
            <a:endParaRPr sz="2000"/>
          </a:p>
          <a:p>
            <a:pPr indent="-355600" lvl="0" marL="457200" rtl="0" algn="just">
              <a:spcBef>
                <a:spcPts val="600"/>
              </a:spcBef>
              <a:spcAft>
                <a:spcPts val="0"/>
              </a:spcAft>
              <a:buSzPts val="2000"/>
              <a:buChar char="-"/>
            </a:pPr>
            <a:r>
              <a:rPr b="1" lang="es-419" sz="2000"/>
              <a:t>Problemas </a:t>
            </a:r>
            <a:r>
              <a:rPr b="1" lang="es-419" sz="2000"/>
              <a:t>interespecíficos</a:t>
            </a:r>
            <a:r>
              <a:rPr lang="es-419" sz="2000"/>
              <a:t>: Son aquellos que </a:t>
            </a:r>
            <a:r>
              <a:rPr lang="es-419" sz="2000"/>
              <a:t>afectan a la relación del hombre con otras especies vivas, con los individuos de otras especies, y con la biosfera en su conjunto, es decir, con seres vivos no humanos.  Lo que se discute es si estos seres tienen también un valor en sí mismo, o solamente tienen valor en la medida que aportan algo al ser humano.</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434" name="Google Shape;434;p56"/>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7"/>
          <p:cNvPicPr preferRelativeResize="0"/>
          <p:nvPr/>
        </p:nvPicPr>
        <p:blipFill>
          <a:blip r:embed="rId3">
            <a:alphaModFix/>
          </a:blip>
          <a:stretch>
            <a:fillRect/>
          </a:stretch>
        </p:blipFill>
        <p:spPr>
          <a:xfrm>
            <a:off x="892000" y="288575"/>
            <a:ext cx="7360000" cy="4204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8"/>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Corrientes más importantes</a:t>
            </a:r>
            <a:r>
              <a:rPr lang="es-419" sz="3000"/>
              <a:t> </a:t>
            </a:r>
            <a:endParaRPr sz="3000"/>
          </a:p>
        </p:txBody>
      </p:sp>
      <p:sp>
        <p:nvSpPr>
          <p:cNvPr id="445" name="Google Shape;445;p58"/>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Tenemos 3:</a:t>
            </a:r>
            <a:endParaRPr sz="2000"/>
          </a:p>
          <a:p>
            <a:pPr indent="-355600" lvl="0" marL="457200" rtl="0" algn="just">
              <a:spcBef>
                <a:spcPts val="600"/>
              </a:spcBef>
              <a:spcAft>
                <a:spcPts val="0"/>
              </a:spcAft>
              <a:buSzPts val="2000"/>
              <a:buChar char="-"/>
            </a:pPr>
            <a:r>
              <a:rPr lang="es-419" sz="2000"/>
              <a:t>A</a:t>
            </a:r>
            <a:r>
              <a:rPr lang="es-419" sz="2000"/>
              <a:t>ntropocentrismo fuerte</a:t>
            </a:r>
            <a:endParaRPr sz="2000"/>
          </a:p>
          <a:p>
            <a:pPr indent="-355600" lvl="0" marL="457200" rtl="0" algn="just">
              <a:spcBef>
                <a:spcPts val="0"/>
              </a:spcBef>
              <a:spcAft>
                <a:spcPts val="0"/>
              </a:spcAft>
              <a:buSzPts val="2000"/>
              <a:buChar char="-"/>
            </a:pPr>
            <a:r>
              <a:rPr lang="es-419" sz="2000"/>
              <a:t>Antropocentrismo moderado</a:t>
            </a:r>
            <a:endParaRPr sz="2000"/>
          </a:p>
          <a:p>
            <a:pPr indent="-355600" lvl="0" marL="457200" rtl="0" algn="just">
              <a:spcBef>
                <a:spcPts val="0"/>
              </a:spcBef>
              <a:spcAft>
                <a:spcPts val="0"/>
              </a:spcAft>
              <a:buSzPts val="2000"/>
              <a:buChar char="-"/>
            </a:pPr>
            <a:r>
              <a:rPr lang="es-419" sz="2000"/>
              <a:t>Antiantropocentrismo</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446" name="Google Shape;446;p58"/>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447" name="Google Shape;447;p58"/>
          <p:cNvPicPr preferRelativeResize="0"/>
          <p:nvPr/>
        </p:nvPicPr>
        <p:blipFill>
          <a:blip r:embed="rId3">
            <a:alphaModFix/>
          </a:blip>
          <a:stretch>
            <a:fillRect/>
          </a:stretch>
        </p:blipFill>
        <p:spPr>
          <a:xfrm>
            <a:off x="4190450" y="2559750"/>
            <a:ext cx="3334049" cy="1751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9"/>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Antropocentrismo fuerte</a:t>
            </a:r>
            <a:r>
              <a:rPr lang="es-419" sz="3000"/>
              <a:t> </a:t>
            </a:r>
            <a:endParaRPr sz="3000"/>
          </a:p>
        </p:txBody>
      </p:sp>
      <p:sp>
        <p:nvSpPr>
          <p:cNvPr id="453" name="Google Shape;453;p59"/>
          <p:cNvSpPr txBox="1"/>
          <p:nvPr>
            <p:ph idx="1" type="body"/>
          </p:nvPr>
        </p:nvSpPr>
        <p:spPr>
          <a:xfrm>
            <a:off x="1055400" y="1116200"/>
            <a:ext cx="7033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sz="2200"/>
              <a:t>Otorga al ser humano un puesto especial dentro de la naturaleza, concediéndole mayor valor que al resto de especies. </a:t>
            </a:r>
            <a:endParaRPr sz="2200"/>
          </a:p>
        </p:txBody>
      </p:sp>
      <p:sp>
        <p:nvSpPr>
          <p:cNvPr id="454" name="Google Shape;454;p59"/>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455" name="Google Shape;455;p59"/>
          <p:cNvPicPr preferRelativeResize="0"/>
          <p:nvPr/>
        </p:nvPicPr>
        <p:blipFill>
          <a:blip r:embed="rId3">
            <a:alphaModFix/>
          </a:blip>
          <a:stretch>
            <a:fillRect/>
          </a:stretch>
        </p:blipFill>
        <p:spPr>
          <a:xfrm>
            <a:off x="2935938" y="2178703"/>
            <a:ext cx="3272125" cy="2130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0"/>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Antropocentrismos moderados </a:t>
            </a:r>
            <a:r>
              <a:rPr lang="es-419" sz="3000"/>
              <a:t> </a:t>
            </a:r>
            <a:endParaRPr sz="3000"/>
          </a:p>
        </p:txBody>
      </p:sp>
      <p:sp>
        <p:nvSpPr>
          <p:cNvPr id="461" name="Google Shape;461;p60"/>
          <p:cNvSpPr txBox="1"/>
          <p:nvPr>
            <p:ph idx="1" type="body"/>
          </p:nvPr>
        </p:nvSpPr>
        <p:spPr>
          <a:xfrm>
            <a:off x="1055400" y="1086500"/>
            <a:ext cx="7033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sz="2300"/>
              <a:t>El utilitarismo. Los antropocentristas moderados admiten la superioridad del hombre respecto a otros seres vivos, pero no entienden que esta superioridad sea absoluta e ilimitada. </a:t>
            </a:r>
            <a:endParaRPr sz="2300"/>
          </a:p>
        </p:txBody>
      </p:sp>
      <p:sp>
        <p:nvSpPr>
          <p:cNvPr id="462" name="Google Shape;462;p60"/>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463" name="Google Shape;463;p60"/>
          <p:cNvPicPr preferRelativeResize="0"/>
          <p:nvPr/>
        </p:nvPicPr>
        <p:blipFill>
          <a:blip r:embed="rId3">
            <a:alphaModFix/>
          </a:blip>
          <a:stretch>
            <a:fillRect/>
          </a:stretch>
        </p:blipFill>
        <p:spPr>
          <a:xfrm>
            <a:off x="3267625" y="2414350"/>
            <a:ext cx="2883275" cy="1915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Antropocentrismos moderados</a:t>
            </a:r>
            <a:r>
              <a:rPr lang="es-419" sz="2200"/>
              <a:t>  </a:t>
            </a:r>
            <a:endParaRPr sz="2200"/>
          </a:p>
        </p:txBody>
      </p:sp>
      <p:sp>
        <p:nvSpPr>
          <p:cNvPr id="469" name="Google Shape;469;p61"/>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sz="2300"/>
              <a:t>Puede tener, </a:t>
            </a:r>
            <a:r>
              <a:rPr lang="es-419" sz="2300"/>
              <a:t>por ejemplo</a:t>
            </a:r>
            <a:r>
              <a:rPr lang="es-419" sz="2300"/>
              <a:t>, valor estético, simbólico, psicológico o espiritual. Por ello, desde la ética utilitarista se pide un uso racional de los recursos, para que todos estos valores de la naturaleza puedan preservarse.</a:t>
            </a:r>
            <a:endParaRPr sz="2300"/>
          </a:p>
        </p:txBody>
      </p:sp>
      <p:sp>
        <p:nvSpPr>
          <p:cNvPr id="470" name="Google Shape;470;p61"/>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idx="1" type="subTitle"/>
          </p:nvPr>
        </p:nvSpPr>
        <p:spPr>
          <a:xfrm>
            <a:off x="812075" y="1168050"/>
            <a:ext cx="2948400" cy="3447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t/>
            </a:r>
            <a:endParaRPr/>
          </a:p>
        </p:txBody>
      </p:sp>
      <p:pic>
        <p:nvPicPr>
          <p:cNvPr id="133" name="Google Shape;133;p17"/>
          <p:cNvPicPr preferRelativeResize="0"/>
          <p:nvPr/>
        </p:nvPicPr>
        <p:blipFill>
          <a:blip r:embed="rId3">
            <a:alphaModFix/>
          </a:blip>
          <a:stretch>
            <a:fillRect/>
          </a:stretch>
        </p:blipFill>
        <p:spPr>
          <a:xfrm>
            <a:off x="1673850" y="2881850"/>
            <a:ext cx="2676525" cy="1885950"/>
          </a:xfrm>
          <a:prstGeom prst="rect">
            <a:avLst/>
          </a:prstGeom>
          <a:noFill/>
          <a:ln>
            <a:noFill/>
          </a:ln>
        </p:spPr>
      </p:pic>
      <p:sp>
        <p:nvSpPr>
          <p:cNvPr id="134" name="Google Shape;134;p17"/>
          <p:cNvSpPr/>
          <p:nvPr/>
        </p:nvSpPr>
        <p:spPr>
          <a:xfrm>
            <a:off x="367750" y="904425"/>
            <a:ext cx="3536700" cy="162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419" sz="2400">
                <a:solidFill>
                  <a:schemeClr val="dk1"/>
                </a:solidFill>
                <a:latin typeface="Caladea"/>
                <a:ea typeface="Caladea"/>
                <a:cs typeface="Caladea"/>
                <a:sym typeface="Caladea"/>
              </a:rPr>
              <a:t>También es la parte que se refiere a los problemas medioambientales</a:t>
            </a:r>
            <a:endParaRPr sz="1500">
              <a:solidFill>
                <a:schemeClr val="dk1"/>
              </a:solidFill>
            </a:endParaRPr>
          </a:p>
        </p:txBody>
      </p:sp>
      <p:sp>
        <p:nvSpPr>
          <p:cNvPr id="135" name="Google Shape;135;p17"/>
          <p:cNvSpPr/>
          <p:nvPr/>
        </p:nvSpPr>
        <p:spPr>
          <a:xfrm>
            <a:off x="5127675" y="858000"/>
            <a:ext cx="3536700" cy="188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2200">
              <a:solidFill>
                <a:schemeClr val="dk1"/>
              </a:solidFill>
              <a:latin typeface="Caladea"/>
              <a:ea typeface="Caladea"/>
              <a:cs typeface="Caladea"/>
              <a:sym typeface="Caladea"/>
            </a:endParaRPr>
          </a:p>
          <a:p>
            <a:pPr indent="0" lvl="0" marL="0" rtl="0" algn="just">
              <a:lnSpc>
                <a:spcPct val="115000"/>
              </a:lnSpc>
              <a:spcBef>
                <a:spcPts val="0"/>
              </a:spcBef>
              <a:spcAft>
                <a:spcPts val="0"/>
              </a:spcAft>
              <a:buNone/>
            </a:pPr>
            <a:r>
              <a:rPr lang="es-419" sz="2200">
                <a:solidFill>
                  <a:schemeClr val="dk1"/>
                </a:solidFill>
                <a:latin typeface="Caladea"/>
                <a:ea typeface="Caladea"/>
                <a:cs typeface="Caladea"/>
                <a:sym typeface="Caladea"/>
              </a:rPr>
              <a:t>Dónde trata de afirmar cuales son los valores que perseguimos y cuales son los medios adecuados para lograrlo</a:t>
            </a:r>
            <a:endParaRPr sz="2200">
              <a:solidFill>
                <a:schemeClr val="dk1"/>
              </a:solidFill>
              <a:latin typeface="Caladea"/>
              <a:ea typeface="Caladea"/>
              <a:cs typeface="Caladea"/>
              <a:sym typeface="Caladea"/>
            </a:endParaRPr>
          </a:p>
          <a:p>
            <a:pPr indent="0" lvl="0" marL="0" rtl="0" algn="just">
              <a:lnSpc>
                <a:spcPct val="115000"/>
              </a:lnSpc>
              <a:spcBef>
                <a:spcPts val="0"/>
              </a:spcBef>
              <a:spcAft>
                <a:spcPts val="0"/>
              </a:spcAft>
              <a:buNone/>
            </a:pPr>
            <a:r>
              <a:t/>
            </a:r>
            <a:endParaRPr sz="2400">
              <a:solidFill>
                <a:schemeClr val="dk1"/>
              </a:solidFill>
              <a:latin typeface="Caladea"/>
              <a:ea typeface="Caladea"/>
              <a:cs typeface="Caladea"/>
              <a:sym typeface="Calade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Antropocentrismos moderados  </a:t>
            </a:r>
            <a:endParaRPr sz="3000"/>
          </a:p>
        </p:txBody>
      </p:sp>
      <p:sp>
        <p:nvSpPr>
          <p:cNvPr id="476" name="Google Shape;476;p62"/>
          <p:cNvSpPr txBox="1"/>
          <p:nvPr>
            <p:ph idx="1" type="body"/>
          </p:nvPr>
        </p:nvSpPr>
        <p:spPr>
          <a:xfrm>
            <a:off x="1237475" y="1055700"/>
            <a:ext cx="7033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La ética de la responsabilidad de Hans Jonas.</a:t>
            </a:r>
            <a:endParaRPr/>
          </a:p>
          <a:p>
            <a:pPr indent="0" lvl="0" marL="0" rtl="0" algn="l">
              <a:spcBef>
                <a:spcPts val="600"/>
              </a:spcBef>
              <a:spcAft>
                <a:spcPts val="0"/>
              </a:spcAft>
              <a:buNone/>
            </a:pPr>
            <a:r>
              <a:rPr lang="es-419"/>
              <a:t>Los seres vivos poseen un valor objetivo en función de su capacidad de tener fines. Partiendo de aquí, el imperativo es la preservación de las condiciones para la existencia del ser humano en el futuro. El ser humano es responsable frente a la tierra, a los seres vivos y a los </a:t>
            </a:r>
            <a:endParaRPr/>
          </a:p>
          <a:p>
            <a:pPr indent="0" lvl="0" marL="0" rtl="0" algn="l">
              <a:spcBef>
                <a:spcPts val="600"/>
              </a:spcBef>
              <a:spcAft>
                <a:spcPts val="0"/>
              </a:spcAft>
              <a:buNone/>
            </a:pPr>
            <a:r>
              <a:rPr lang="es-419"/>
              <a:t>seres humanos, presentes y futuros. </a:t>
            </a:r>
            <a:endParaRPr/>
          </a:p>
        </p:txBody>
      </p:sp>
      <p:sp>
        <p:nvSpPr>
          <p:cNvPr id="477" name="Google Shape;477;p62"/>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3"/>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Antropocentrismos moderados  </a:t>
            </a:r>
            <a:endParaRPr sz="3000"/>
          </a:p>
        </p:txBody>
      </p:sp>
      <p:sp>
        <p:nvSpPr>
          <p:cNvPr id="483" name="Google Shape;483;p63"/>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Ética ambiental de inspiración católica</a:t>
            </a:r>
            <a:endParaRPr sz="2000"/>
          </a:p>
          <a:p>
            <a:pPr indent="0" lvl="0" marL="0" rtl="0" algn="just">
              <a:spcBef>
                <a:spcPts val="600"/>
              </a:spcBef>
              <a:spcAft>
                <a:spcPts val="0"/>
              </a:spcAft>
              <a:buNone/>
            </a:pPr>
            <a:r>
              <a:rPr lang="es-419" sz="2000"/>
              <a:t>Reconoce el valor de todo ser vivo en la medida en que son criaturas de Dios.</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484" name="Google Shape;484;p63"/>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485" name="Google Shape;485;p63"/>
          <p:cNvPicPr preferRelativeResize="0"/>
          <p:nvPr/>
        </p:nvPicPr>
        <p:blipFill>
          <a:blip r:embed="rId3">
            <a:alphaModFix/>
          </a:blip>
          <a:stretch>
            <a:fillRect/>
          </a:stretch>
        </p:blipFill>
        <p:spPr>
          <a:xfrm>
            <a:off x="3127700" y="2102800"/>
            <a:ext cx="3716851" cy="2090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4"/>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Antiantropocentrismos </a:t>
            </a:r>
            <a:r>
              <a:rPr lang="es-419" sz="2200"/>
              <a:t> </a:t>
            </a:r>
            <a:endParaRPr sz="2200"/>
          </a:p>
        </p:txBody>
      </p:sp>
      <p:sp>
        <p:nvSpPr>
          <p:cNvPr id="491" name="Google Shape;491;p64"/>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Biocentrismo: </a:t>
            </a:r>
            <a:endParaRPr sz="2000"/>
          </a:p>
          <a:p>
            <a:pPr indent="0" lvl="0" marL="0" rtl="0" algn="just">
              <a:spcBef>
                <a:spcPts val="600"/>
              </a:spcBef>
              <a:spcAft>
                <a:spcPts val="0"/>
              </a:spcAft>
              <a:buNone/>
            </a:pPr>
            <a:r>
              <a:rPr lang="es-419" sz="2000"/>
              <a:t>Concede importancia moral a todos los seres vivos, animales y plantas, y está representado por defensores de los derechos animales, como Peter Singer,  Tom Reagan, y Jesús Mosterín. Se apela a diferentes criterios que justificarían estos derechos como la capacidad de sentir placer y dolor, o tener deseos e incluso intereses.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492" name="Google Shape;492;p64"/>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65"/>
          <p:cNvPicPr preferRelativeResize="0"/>
          <p:nvPr/>
        </p:nvPicPr>
        <p:blipFill>
          <a:blip r:embed="rId3">
            <a:alphaModFix/>
          </a:blip>
          <a:stretch>
            <a:fillRect/>
          </a:stretch>
        </p:blipFill>
        <p:spPr>
          <a:xfrm>
            <a:off x="883525" y="349075"/>
            <a:ext cx="7376950" cy="4143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Antiantropocentrismos  </a:t>
            </a:r>
            <a:endParaRPr sz="3000"/>
          </a:p>
        </p:txBody>
      </p:sp>
      <p:sp>
        <p:nvSpPr>
          <p:cNvPr id="503" name="Google Shape;503;p66"/>
          <p:cNvSpPr txBox="1"/>
          <p:nvPr>
            <p:ph idx="1" type="body"/>
          </p:nvPr>
        </p:nvSpPr>
        <p:spPr>
          <a:xfrm>
            <a:off x="1055400" y="10260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Ecocentrismo: </a:t>
            </a:r>
            <a:endParaRPr sz="2000"/>
          </a:p>
          <a:p>
            <a:pPr indent="0" lvl="0" marL="0" rtl="0" algn="just">
              <a:spcBef>
                <a:spcPts val="600"/>
              </a:spcBef>
              <a:spcAft>
                <a:spcPts val="0"/>
              </a:spcAft>
              <a:buNone/>
            </a:pPr>
            <a:r>
              <a:rPr lang="es-419" sz="2000"/>
              <a:t>Para esta corriente, no sólo debe recibir consideración moral los seres vivos, sino también los ecosistemas, el agua o el aire, a los que Lawrence E. Jonson atribuye intereses.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504" name="Google Shape;504;p66"/>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505" name="Google Shape;505;p66"/>
          <p:cNvPicPr preferRelativeResize="0"/>
          <p:nvPr/>
        </p:nvPicPr>
        <p:blipFill>
          <a:blip r:embed="rId3">
            <a:alphaModFix/>
          </a:blip>
          <a:stretch>
            <a:fillRect/>
          </a:stretch>
        </p:blipFill>
        <p:spPr>
          <a:xfrm>
            <a:off x="3090475" y="2647400"/>
            <a:ext cx="3152525" cy="1773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7"/>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Antiantropocentrismos </a:t>
            </a:r>
            <a:r>
              <a:rPr lang="es-419" sz="2200"/>
              <a:t> </a:t>
            </a:r>
            <a:endParaRPr sz="2200"/>
          </a:p>
        </p:txBody>
      </p:sp>
      <p:sp>
        <p:nvSpPr>
          <p:cNvPr id="511" name="Google Shape;511;p67"/>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La ética de la tierra: </a:t>
            </a:r>
            <a:endParaRPr sz="2000"/>
          </a:p>
          <a:p>
            <a:pPr indent="0" lvl="0" marL="0" rtl="0" algn="just">
              <a:spcBef>
                <a:spcPts val="600"/>
              </a:spcBef>
              <a:spcAft>
                <a:spcPts val="0"/>
              </a:spcAft>
              <a:buNone/>
            </a:pPr>
            <a:r>
              <a:rPr lang="es-419" sz="2000"/>
              <a:t>Se inspira en el libro de Aldo Leopold Una ética de la tierra, que habla de la “comunidad biótica”, formada por la materia orgánica, no orgánica y por todos los vivientes. El ser humano debe respetar en su comportamiento el profundo equilibrio existente dentro de la naturaleza entre los seres vivos.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512" name="Google Shape;512;p67"/>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8"/>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sz="3000"/>
              <a:t>Antiantropocentrismos  </a:t>
            </a:r>
            <a:endParaRPr sz="3000"/>
          </a:p>
        </p:txBody>
      </p:sp>
      <p:sp>
        <p:nvSpPr>
          <p:cNvPr id="518" name="Google Shape;518;p68"/>
          <p:cNvSpPr txBox="1"/>
          <p:nvPr>
            <p:ph idx="1" type="body"/>
          </p:nvPr>
        </p:nvSpPr>
        <p:spPr>
          <a:xfrm>
            <a:off x="1055400" y="1192400"/>
            <a:ext cx="7033200" cy="27324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es-419" sz="2000"/>
              <a:t>Ecología profunda (deep ecology): </a:t>
            </a:r>
            <a:endParaRPr sz="2000"/>
          </a:p>
          <a:p>
            <a:pPr indent="0" lvl="0" marL="0" rtl="0" algn="just">
              <a:spcBef>
                <a:spcPts val="600"/>
              </a:spcBef>
              <a:spcAft>
                <a:spcPts val="0"/>
              </a:spcAft>
              <a:buNone/>
            </a:pPr>
            <a:r>
              <a:rPr lang="es-419" sz="2000"/>
              <a:t>Centra su atención en la interrelación existente entre diversas partes de la naturaleza, hasta el punto de que se difuminan las fronteras entre el ser humano y el medio en que vive. Para autores como Fox o Naess, lo importante no son los seres vivos en sí, sino las relaciones que entre ellos se establecen. Aspira a crear una nueva cultura respetuosa con la naturaleza, y que se extienda a la ciencia, la tecnología, el derecho, la política y la moral.</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just">
              <a:spcBef>
                <a:spcPts val="600"/>
              </a:spcBef>
              <a:spcAft>
                <a:spcPts val="0"/>
              </a:spcAft>
              <a:buNone/>
            </a:pPr>
            <a:r>
              <a:t/>
            </a:r>
            <a:endParaRPr sz="2000"/>
          </a:p>
          <a:p>
            <a:pPr indent="0" lvl="0" marL="0" rtl="0" algn="l">
              <a:spcBef>
                <a:spcPts val="600"/>
              </a:spcBef>
              <a:spcAft>
                <a:spcPts val="0"/>
              </a:spcAft>
              <a:buNone/>
            </a:pPr>
            <a:r>
              <a:t/>
            </a:r>
            <a:endParaRPr/>
          </a:p>
        </p:txBody>
      </p:sp>
      <p:sp>
        <p:nvSpPr>
          <p:cNvPr id="519" name="Google Shape;519;p68"/>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9"/>
          <p:cNvSpPr txBox="1"/>
          <p:nvPr>
            <p:ph type="ctrTitle"/>
          </p:nvPr>
        </p:nvSpPr>
        <p:spPr>
          <a:xfrm>
            <a:off x="855300" y="2133414"/>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5</a:t>
            </a:r>
            <a:r>
              <a:rPr lang="es-419"/>
              <a:t>.</a:t>
            </a:r>
            <a:endParaRPr/>
          </a:p>
          <a:p>
            <a:pPr indent="0" lvl="0" marL="0" rtl="0" algn="ctr">
              <a:spcBef>
                <a:spcPts val="0"/>
              </a:spcBef>
              <a:spcAft>
                <a:spcPts val="0"/>
              </a:spcAft>
              <a:buNone/>
            </a:pPr>
            <a:r>
              <a:rPr lang="es-419"/>
              <a:t>Deterioro Ambiental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0"/>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¿Qué es el deterioro ambiental?</a:t>
            </a:r>
            <a:endParaRPr/>
          </a:p>
        </p:txBody>
      </p:sp>
      <p:sp>
        <p:nvSpPr>
          <p:cNvPr id="530" name="Google Shape;530;p70"/>
          <p:cNvSpPr txBox="1"/>
          <p:nvPr>
            <p:ph idx="1" type="body"/>
          </p:nvPr>
        </p:nvSpPr>
        <p:spPr>
          <a:xfrm>
            <a:off x="4229250" y="1373375"/>
            <a:ext cx="3859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Es una de las mayores amenazas que pone en peligro al mundo y es generalmente ignorada.</a:t>
            </a:r>
            <a:br>
              <a:rPr lang="es-419"/>
            </a:br>
            <a:endParaRPr/>
          </a:p>
        </p:txBody>
      </p:sp>
      <p:sp>
        <p:nvSpPr>
          <p:cNvPr id="531" name="Google Shape;531;p70"/>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532" name="Google Shape;532;p70"/>
          <p:cNvPicPr preferRelativeResize="0"/>
          <p:nvPr/>
        </p:nvPicPr>
        <p:blipFill>
          <a:blip r:embed="rId3">
            <a:alphaModFix/>
          </a:blip>
          <a:stretch>
            <a:fillRect/>
          </a:stretch>
        </p:blipFill>
        <p:spPr>
          <a:xfrm>
            <a:off x="1562575" y="1101238"/>
            <a:ext cx="1807651" cy="29410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1"/>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¿Qué es el deterioro ambiental?</a:t>
            </a:r>
            <a:endParaRPr/>
          </a:p>
        </p:txBody>
      </p:sp>
      <p:sp>
        <p:nvSpPr>
          <p:cNvPr id="538" name="Google Shape;538;p71"/>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539" name="Google Shape;539;p71"/>
          <p:cNvPicPr preferRelativeResize="0"/>
          <p:nvPr/>
        </p:nvPicPr>
        <p:blipFill>
          <a:blip r:embed="rId3">
            <a:alphaModFix/>
          </a:blip>
          <a:stretch>
            <a:fillRect/>
          </a:stretch>
        </p:blipFill>
        <p:spPr>
          <a:xfrm>
            <a:off x="1562575" y="1101238"/>
            <a:ext cx="1807651" cy="2941025"/>
          </a:xfrm>
          <a:prstGeom prst="rect">
            <a:avLst/>
          </a:prstGeom>
          <a:noFill/>
          <a:ln>
            <a:noFill/>
          </a:ln>
        </p:spPr>
      </p:pic>
      <p:sp>
        <p:nvSpPr>
          <p:cNvPr id="540" name="Google Shape;540;p71"/>
          <p:cNvSpPr txBox="1"/>
          <p:nvPr>
            <p:ph idx="1" type="body"/>
          </p:nvPr>
        </p:nvSpPr>
        <p:spPr>
          <a:xfrm>
            <a:off x="4229250" y="1373375"/>
            <a:ext cx="38592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Es el resultado de actividades socioeconómicas, tecnológicas e institucionales y ocurre cuando los recursos naturales son agotados.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8"/>
          <p:cNvPicPr preferRelativeResize="0"/>
          <p:nvPr/>
        </p:nvPicPr>
        <p:blipFill>
          <a:blip r:embed="rId3">
            <a:alphaModFix/>
          </a:blip>
          <a:stretch>
            <a:fillRect/>
          </a:stretch>
        </p:blipFill>
        <p:spPr>
          <a:xfrm>
            <a:off x="3178000" y="2620550"/>
            <a:ext cx="3089299" cy="2114050"/>
          </a:xfrm>
          <a:prstGeom prst="rect">
            <a:avLst/>
          </a:prstGeom>
          <a:noFill/>
          <a:ln>
            <a:noFill/>
          </a:ln>
        </p:spPr>
      </p:pic>
      <p:sp>
        <p:nvSpPr>
          <p:cNvPr id="141" name="Google Shape;141;p18"/>
          <p:cNvSpPr/>
          <p:nvPr/>
        </p:nvSpPr>
        <p:spPr>
          <a:xfrm>
            <a:off x="433650" y="767975"/>
            <a:ext cx="8276700" cy="162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800">
                <a:solidFill>
                  <a:schemeClr val="dk1"/>
                </a:solidFill>
                <a:latin typeface="Caladea"/>
                <a:ea typeface="Caladea"/>
                <a:cs typeface="Caladea"/>
                <a:sym typeface="Caladea"/>
              </a:rPr>
              <a:t>La ética ambiental se basa en elementos como el respeto y solidaridad, concibiendo a la Tierra como un espacio vital que hemos de compartir con responsabilidad para conservarla. Reflexionar sobre esta ética implica pensar el problema no en términos de "hombre–naturaleza", sino en términos de "ser humano en la naturaleza"</a:t>
            </a:r>
            <a:endParaRPr sz="15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2"/>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La contaminación</a:t>
            </a:r>
            <a:endParaRPr/>
          </a:p>
        </p:txBody>
      </p:sp>
      <p:sp>
        <p:nvSpPr>
          <p:cNvPr id="546" name="Google Shape;546;p72"/>
          <p:cNvSpPr txBox="1"/>
          <p:nvPr>
            <p:ph idx="1" type="body"/>
          </p:nvPr>
        </p:nvSpPr>
        <p:spPr>
          <a:xfrm>
            <a:off x="1055400" y="1373375"/>
            <a:ext cx="32424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Es el proceso de convertir tierra, aire, agua o cualquier otra parte del ambiente sucio e inadecuado de usar</a:t>
            </a:r>
            <a:endParaRPr/>
          </a:p>
        </p:txBody>
      </p:sp>
      <p:sp>
        <p:nvSpPr>
          <p:cNvPr id="547" name="Google Shape;547;p72"/>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548" name="Google Shape;548;p72"/>
          <p:cNvPicPr preferRelativeResize="0"/>
          <p:nvPr/>
        </p:nvPicPr>
        <p:blipFill rotWithShape="1">
          <a:blip r:embed="rId3">
            <a:alphaModFix/>
          </a:blip>
          <a:srcRect b="6358" l="0" r="0" t="0"/>
          <a:stretch/>
        </p:blipFill>
        <p:spPr>
          <a:xfrm>
            <a:off x="4689600" y="1175688"/>
            <a:ext cx="3063924" cy="3127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3"/>
          <p:cNvSpPr txBox="1"/>
          <p:nvPr>
            <p:ph idx="1" type="body"/>
          </p:nvPr>
        </p:nvSpPr>
        <p:spPr>
          <a:xfrm>
            <a:off x="3028725" y="1370250"/>
            <a:ext cx="3086700" cy="24030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s-419"/>
              <a:t>La contaminación afecta a alrededor de 200 millones de personas en el mundo</a:t>
            </a:r>
            <a:endParaRPr/>
          </a:p>
        </p:txBody>
      </p:sp>
      <p:sp>
        <p:nvSpPr>
          <p:cNvPr id="554" name="Google Shape;554;p73"/>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4"/>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Contaminación del aire</a:t>
            </a:r>
            <a:endParaRPr/>
          </a:p>
        </p:txBody>
      </p:sp>
      <p:sp>
        <p:nvSpPr>
          <p:cNvPr id="560" name="Google Shape;560;p74"/>
          <p:cNvSpPr txBox="1"/>
          <p:nvPr>
            <p:ph idx="1" type="body"/>
          </p:nvPr>
        </p:nvSpPr>
        <p:spPr>
          <a:xfrm>
            <a:off x="1055250" y="1090550"/>
            <a:ext cx="32424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Ocurre cuando gases dañinos, polvo o humo entra en la atmósfera y hace difícil que las plantas y humanos sobrevivan ya que el aire se contamina</a:t>
            </a:r>
            <a:endParaRPr/>
          </a:p>
        </p:txBody>
      </p:sp>
      <p:sp>
        <p:nvSpPr>
          <p:cNvPr id="561" name="Google Shape;561;p74"/>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562" name="Google Shape;562;p74"/>
          <p:cNvPicPr preferRelativeResize="0"/>
          <p:nvPr/>
        </p:nvPicPr>
        <p:blipFill>
          <a:blip r:embed="rId3">
            <a:alphaModFix/>
          </a:blip>
          <a:stretch>
            <a:fillRect/>
          </a:stretch>
        </p:blipFill>
        <p:spPr>
          <a:xfrm>
            <a:off x="4693575" y="1172400"/>
            <a:ext cx="3165224" cy="25687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5"/>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Contaminación del aire</a:t>
            </a:r>
            <a:endParaRPr/>
          </a:p>
        </p:txBody>
      </p:sp>
      <p:sp>
        <p:nvSpPr>
          <p:cNvPr id="568" name="Google Shape;568;p75"/>
          <p:cNvSpPr txBox="1"/>
          <p:nvPr>
            <p:ph idx="1" type="body"/>
          </p:nvPr>
        </p:nvSpPr>
        <p:spPr>
          <a:xfrm>
            <a:off x="1055400" y="1373375"/>
            <a:ext cx="3286200" cy="2732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s-419"/>
              <a:t>Causas:</a:t>
            </a:r>
            <a:endParaRPr/>
          </a:p>
          <a:p>
            <a:pPr indent="-355600" lvl="0" marL="457200" rtl="0" algn="l">
              <a:spcBef>
                <a:spcPts val="600"/>
              </a:spcBef>
              <a:spcAft>
                <a:spcPts val="0"/>
              </a:spcAft>
              <a:buSzPts val="2000"/>
              <a:buChar char="𖦹"/>
            </a:pPr>
            <a:r>
              <a:rPr lang="es-419"/>
              <a:t>Quema de combustible</a:t>
            </a:r>
            <a:endParaRPr/>
          </a:p>
          <a:p>
            <a:pPr indent="-355600" lvl="0" marL="457200" rtl="0" algn="l">
              <a:spcBef>
                <a:spcPts val="0"/>
              </a:spcBef>
              <a:spcAft>
                <a:spcPts val="0"/>
              </a:spcAft>
              <a:buSzPts val="2000"/>
              <a:buChar char="𖦹"/>
            </a:pPr>
            <a:r>
              <a:rPr lang="es-419"/>
              <a:t>Fábricas que descargan monóxido de carbón</a:t>
            </a:r>
            <a:endParaRPr/>
          </a:p>
          <a:p>
            <a:pPr indent="-355600" lvl="0" marL="457200" rtl="0" algn="l">
              <a:spcBef>
                <a:spcPts val="0"/>
              </a:spcBef>
              <a:spcAft>
                <a:spcPts val="0"/>
              </a:spcAft>
              <a:buSzPts val="2000"/>
              <a:buChar char="𖦹"/>
            </a:pPr>
            <a:r>
              <a:rPr lang="es-419"/>
              <a:t>Productos de limpieza que emiten químicos tóxicos</a:t>
            </a:r>
            <a:endParaRPr/>
          </a:p>
        </p:txBody>
      </p:sp>
      <p:sp>
        <p:nvSpPr>
          <p:cNvPr id="569" name="Google Shape;569;p75"/>
          <p:cNvSpPr txBox="1"/>
          <p:nvPr>
            <p:ph idx="2" type="body"/>
          </p:nvPr>
        </p:nvSpPr>
        <p:spPr>
          <a:xfrm>
            <a:off x="4802478" y="1373375"/>
            <a:ext cx="3286200" cy="2732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s-419"/>
              <a:t>Efectos:</a:t>
            </a:r>
            <a:endParaRPr/>
          </a:p>
          <a:p>
            <a:pPr indent="-355600" lvl="0" marL="457200" rtl="0" algn="l">
              <a:spcBef>
                <a:spcPts val="600"/>
              </a:spcBef>
              <a:spcAft>
                <a:spcPts val="0"/>
              </a:spcAft>
              <a:buSzPts val="2000"/>
              <a:buChar char="𖦹"/>
            </a:pPr>
            <a:r>
              <a:rPr lang="es-419"/>
              <a:t>Problemas respiratorios y cardiovasculares</a:t>
            </a:r>
            <a:endParaRPr/>
          </a:p>
          <a:p>
            <a:pPr indent="-355600" lvl="0" marL="457200" rtl="0" algn="l">
              <a:spcBef>
                <a:spcPts val="0"/>
              </a:spcBef>
              <a:spcAft>
                <a:spcPts val="0"/>
              </a:spcAft>
              <a:buSzPts val="2000"/>
              <a:buChar char="𖦹"/>
            </a:pPr>
            <a:r>
              <a:rPr lang="es-419"/>
              <a:t>Lluvia ácida</a:t>
            </a:r>
            <a:endParaRPr/>
          </a:p>
          <a:p>
            <a:pPr indent="-355600" lvl="0" marL="457200" rtl="0" algn="l">
              <a:spcBef>
                <a:spcPts val="0"/>
              </a:spcBef>
              <a:spcAft>
                <a:spcPts val="0"/>
              </a:spcAft>
              <a:buSzPts val="2000"/>
              <a:buChar char="𖦹"/>
            </a:pPr>
            <a:r>
              <a:rPr lang="es-419"/>
              <a:t>Calentamiento global</a:t>
            </a:r>
            <a:endParaRPr/>
          </a:p>
        </p:txBody>
      </p:sp>
      <p:sp>
        <p:nvSpPr>
          <p:cNvPr id="570" name="Google Shape;570;p75"/>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6"/>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Contaminación del agua</a:t>
            </a:r>
            <a:endParaRPr/>
          </a:p>
        </p:txBody>
      </p:sp>
      <p:sp>
        <p:nvSpPr>
          <p:cNvPr id="576" name="Google Shape;576;p76"/>
          <p:cNvSpPr txBox="1"/>
          <p:nvPr>
            <p:ph idx="1" type="body"/>
          </p:nvPr>
        </p:nvSpPr>
        <p:spPr>
          <a:xfrm>
            <a:off x="1055400" y="1373375"/>
            <a:ext cx="34107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Causada</a:t>
            </a:r>
            <a:r>
              <a:rPr lang="es-419"/>
              <a:t> por la entrada o depósito de contaminantes directa o indirectamente en los sistemas de agua</a:t>
            </a:r>
            <a:endParaRPr/>
          </a:p>
        </p:txBody>
      </p:sp>
      <p:sp>
        <p:nvSpPr>
          <p:cNvPr id="577" name="Google Shape;577;p76"/>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578" name="Google Shape;578;p76"/>
          <p:cNvPicPr preferRelativeResize="0"/>
          <p:nvPr/>
        </p:nvPicPr>
        <p:blipFill>
          <a:blip r:embed="rId3">
            <a:alphaModFix/>
          </a:blip>
          <a:stretch>
            <a:fillRect/>
          </a:stretch>
        </p:blipFill>
        <p:spPr>
          <a:xfrm>
            <a:off x="4774000" y="1458313"/>
            <a:ext cx="3274801" cy="222686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7"/>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Contaminación del agua</a:t>
            </a:r>
            <a:endParaRPr/>
          </a:p>
        </p:txBody>
      </p:sp>
      <p:sp>
        <p:nvSpPr>
          <p:cNvPr id="584" name="Google Shape;584;p77"/>
          <p:cNvSpPr txBox="1"/>
          <p:nvPr>
            <p:ph idx="1" type="body"/>
          </p:nvPr>
        </p:nvSpPr>
        <p:spPr>
          <a:xfrm>
            <a:off x="1055400" y="1373375"/>
            <a:ext cx="3286200" cy="2732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s-419"/>
              <a:t>Causas:</a:t>
            </a:r>
            <a:endParaRPr/>
          </a:p>
          <a:p>
            <a:pPr indent="-355600" lvl="0" marL="457200" rtl="0" algn="l">
              <a:spcBef>
                <a:spcPts val="600"/>
              </a:spcBef>
              <a:spcAft>
                <a:spcPts val="0"/>
              </a:spcAft>
              <a:buSzPts val="2000"/>
              <a:buChar char="𖦹"/>
            </a:pPr>
            <a:r>
              <a:rPr lang="es-419"/>
              <a:t>Desechos de fábricas</a:t>
            </a:r>
            <a:endParaRPr/>
          </a:p>
          <a:p>
            <a:pPr indent="-355600" lvl="0" marL="457200" rtl="0" algn="l">
              <a:spcBef>
                <a:spcPts val="0"/>
              </a:spcBef>
              <a:spcAft>
                <a:spcPts val="0"/>
              </a:spcAft>
              <a:buSzPts val="2000"/>
              <a:buChar char="𖦹"/>
            </a:pPr>
            <a:r>
              <a:rPr lang="es-419"/>
              <a:t>Aguas residuales de hogares</a:t>
            </a:r>
            <a:endParaRPr/>
          </a:p>
          <a:p>
            <a:pPr indent="-355600" lvl="0" marL="457200" rtl="0" algn="l">
              <a:spcBef>
                <a:spcPts val="0"/>
              </a:spcBef>
              <a:spcAft>
                <a:spcPts val="0"/>
              </a:spcAft>
              <a:buSzPts val="2000"/>
              <a:buChar char="𖦹"/>
            </a:pPr>
            <a:r>
              <a:rPr lang="es-419"/>
              <a:t>Vertido de residuos sólidos</a:t>
            </a:r>
            <a:endParaRPr/>
          </a:p>
        </p:txBody>
      </p:sp>
      <p:sp>
        <p:nvSpPr>
          <p:cNvPr id="585" name="Google Shape;585;p77"/>
          <p:cNvSpPr txBox="1"/>
          <p:nvPr>
            <p:ph idx="2" type="body"/>
          </p:nvPr>
        </p:nvSpPr>
        <p:spPr>
          <a:xfrm>
            <a:off x="4802478" y="1373375"/>
            <a:ext cx="3286200" cy="2732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s-419"/>
              <a:t>Efectos:</a:t>
            </a:r>
            <a:endParaRPr/>
          </a:p>
          <a:p>
            <a:pPr indent="-355600" lvl="0" marL="457200" rtl="0" algn="l">
              <a:spcBef>
                <a:spcPts val="600"/>
              </a:spcBef>
              <a:spcAft>
                <a:spcPts val="0"/>
              </a:spcAft>
              <a:buSzPts val="2000"/>
              <a:buChar char="𖦹"/>
            </a:pPr>
            <a:r>
              <a:rPr lang="es-419"/>
              <a:t>Enfermedades a la piel, cáncer, problemas reproductivos y dolencias estomacales</a:t>
            </a:r>
            <a:endParaRPr/>
          </a:p>
          <a:p>
            <a:pPr indent="-355600" lvl="0" marL="457200" rtl="0" algn="l">
              <a:spcBef>
                <a:spcPts val="0"/>
              </a:spcBef>
              <a:spcAft>
                <a:spcPts val="0"/>
              </a:spcAft>
              <a:buSzPts val="2000"/>
              <a:buChar char="𖦹"/>
            </a:pPr>
            <a:r>
              <a:rPr lang="es-419"/>
              <a:t>Erosión del suelo e inundaciones</a:t>
            </a:r>
            <a:endParaRPr/>
          </a:p>
        </p:txBody>
      </p:sp>
      <p:sp>
        <p:nvSpPr>
          <p:cNvPr id="586" name="Google Shape;586;p77"/>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8"/>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Contaminación de la tierra</a:t>
            </a:r>
            <a:endParaRPr/>
          </a:p>
        </p:txBody>
      </p:sp>
      <p:sp>
        <p:nvSpPr>
          <p:cNvPr id="592" name="Google Shape;592;p78"/>
          <p:cNvSpPr txBox="1"/>
          <p:nvPr>
            <p:ph idx="1" type="body"/>
          </p:nvPr>
        </p:nvSpPr>
        <p:spPr>
          <a:xfrm>
            <a:off x="1055400" y="1373375"/>
            <a:ext cx="3410700" cy="2732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Es la degradación de la superficie de la tierra, directa o indirectamente como resultado de actividades humanas</a:t>
            </a:r>
            <a:endParaRPr/>
          </a:p>
        </p:txBody>
      </p:sp>
      <p:sp>
        <p:nvSpPr>
          <p:cNvPr id="593" name="Google Shape;593;p78"/>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pic>
        <p:nvPicPr>
          <p:cNvPr id="594" name="Google Shape;594;p78"/>
          <p:cNvPicPr preferRelativeResize="0"/>
          <p:nvPr/>
        </p:nvPicPr>
        <p:blipFill>
          <a:blip r:embed="rId3">
            <a:alphaModFix/>
          </a:blip>
          <a:stretch>
            <a:fillRect/>
          </a:stretch>
        </p:blipFill>
        <p:spPr>
          <a:xfrm>
            <a:off x="4730325" y="1547200"/>
            <a:ext cx="3229300" cy="2049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9"/>
          <p:cNvSpPr txBox="1"/>
          <p:nvPr>
            <p:ph type="title"/>
          </p:nvPr>
        </p:nvSpPr>
        <p:spPr>
          <a:xfrm>
            <a:off x="740100" y="0"/>
            <a:ext cx="7663800" cy="82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Contaminación de la tierra</a:t>
            </a:r>
            <a:endParaRPr/>
          </a:p>
        </p:txBody>
      </p:sp>
      <p:sp>
        <p:nvSpPr>
          <p:cNvPr id="600" name="Google Shape;600;p79"/>
          <p:cNvSpPr txBox="1"/>
          <p:nvPr>
            <p:ph idx="1" type="body"/>
          </p:nvPr>
        </p:nvSpPr>
        <p:spPr>
          <a:xfrm>
            <a:off x="1055400" y="1373375"/>
            <a:ext cx="3286200" cy="2732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s-419"/>
              <a:t>Causas:</a:t>
            </a:r>
            <a:endParaRPr/>
          </a:p>
          <a:p>
            <a:pPr indent="-355600" lvl="0" marL="457200" rtl="0" algn="l">
              <a:spcBef>
                <a:spcPts val="600"/>
              </a:spcBef>
              <a:spcAft>
                <a:spcPts val="0"/>
              </a:spcAft>
              <a:buSzPts val="2000"/>
              <a:buChar char="𖦹"/>
            </a:pPr>
            <a:r>
              <a:rPr lang="es-419"/>
              <a:t>Minería excesiva</a:t>
            </a:r>
            <a:endParaRPr/>
          </a:p>
          <a:p>
            <a:pPr indent="-355600" lvl="0" marL="457200" rtl="0" algn="l">
              <a:spcBef>
                <a:spcPts val="0"/>
              </a:spcBef>
              <a:spcAft>
                <a:spcPts val="0"/>
              </a:spcAft>
              <a:buSzPts val="2000"/>
              <a:buChar char="𖦹"/>
            </a:pPr>
            <a:r>
              <a:rPr lang="es-419"/>
              <a:t>Vertederos repletos</a:t>
            </a:r>
            <a:endParaRPr/>
          </a:p>
          <a:p>
            <a:pPr indent="-355600" lvl="0" marL="457200" rtl="0" algn="l">
              <a:spcBef>
                <a:spcPts val="0"/>
              </a:spcBef>
              <a:spcAft>
                <a:spcPts val="0"/>
              </a:spcAft>
              <a:buSzPts val="2000"/>
              <a:buChar char="𖦹"/>
            </a:pPr>
            <a:r>
              <a:rPr lang="es-419"/>
              <a:t>Urbanización</a:t>
            </a:r>
            <a:endParaRPr/>
          </a:p>
        </p:txBody>
      </p:sp>
      <p:sp>
        <p:nvSpPr>
          <p:cNvPr id="601" name="Google Shape;601;p79"/>
          <p:cNvSpPr txBox="1"/>
          <p:nvPr>
            <p:ph idx="2" type="body"/>
          </p:nvPr>
        </p:nvSpPr>
        <p:spPr>
          <a:xfrm>
            <a:off x="4802478" y="1373375"/>
            <a:ext cx="3286200" cy="27324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s-419"/>
              <a:t>Efectos:</a:t>
            </a:r>
            <a:endParaRPr/>
          </a:p>
          <a:p>
            <a:pPr indent="-355600" lvl="0" marL="457200" rtl="0" algn="l">
              <a:spcBef>
                <a:spcPts val="600"/>
              </a:spcBef>
              <a:spcAft>
                <a:spcPts val="0"/>
              </a:spcAft>
              <a:buSzPts val="2000"/>
              <a:buChar char="𖦹"/>
            </a:pPr>
            <a:r>
              <a:rPr lang="es-419"/>
              <a:t>Extinción animal</a:t>
            </a:r>
            <a:endParaRPr/>
          </a:p>
          <a:p>
            <a:pPr indent="-355600" lvl="0" marL="457200" rtl="0" algn="l">
              <a:spcBef>
                <a:spcPts val="0"/>
              </a:spcBef>
              <a:spcAft>
                <a:spcPts val="0"/>
              </a:spcAft>
              <a:buSzPts val="2000"/>
              <a:buChar char="𖦹"/>
            </a:pPr>
            <a:r>
              <a:rPr lang="es-419"/>
              <a:t>Erosión del suelo</a:t>
            </a:r>
            <a:endParaRPr/>
          </a:p>
        </p:txBody>
      </p:sp>
      <p:sp>
        <p:nvSpPr>
          <p:cNvPr id="602" name="Google Shape;602;p79"/>
          <p:cNvSpPr txBox="1"/>
          <p:nvPr>
            <p:ph idx="12" type="sldNum"/>
          </p:nvPr>
        </p:nvSpPr>
        <p:spPr>
          <a:xfrm>
            <a:off x="4297650" y="4496075"/>
            <a:ext cx="548700" cy="6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0"/>
          <p:cNvSpPr txBox="1"/>
          <p:nvPr>
            <p:ph type="ctrTitle"/>
          </p:nvPr>
        </p:nvSpPr>
        <p:spPr>
          <a:xfrm>
            <a:off x="1002250" y="2487839"/>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GRACIAS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ctrTitle"/>
          </p:nvPr>
        </p:nvSpPr>
        <p:spPr>
          <a:xfrm>
            <a:off x="855300" y="2133414"/>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Normas de la ética ambiental</a:t>
            </a:r>
            <a:endParaRPr/>
          </a:p>
        </p:txBody>
      </p:sp>
      <p:sp>
        <p:nvSpPr>
          <p:cNvPr id="147" name="Google Shape;147;p19"/>
          <p:cNvSpPr txBox="1"/>
          <p:nvPr>
            <p:ph idx="1" type="subTitle"/>
          </p:nvPr>
        </p:nvSpPr>
        <p:spPr>
          <a:xfrm>
            <a:off x="855300" y="2611677"/>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ctrTitle"/>
          </p:nvPr>
        </p:nvSpPr>
        <p:spPr>
          <a:xfrm>
            <a:off x="855300" y="352639"/>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Primera norma</a:t>
            </a:r>
            <a:endParaRPr/>
          </a:p>
        </p:txBody>
      </p:sp>
      <p:sp>
        <p:nvSpPr>
          <p:cNvPr id="153" name="Google Shape;153;p20"/>
          <p:cNvSpPr txBox="1"/>
          <p:nvPr>
            <p:ph idx="1" type="subTitle"/>
          </p:nvPr>
        </p:nvSpPr>
        <p:spPr>
          <a:xfrm>
            <a:off x="924450" y="1090252"/>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s-419"/>
              <a:t>Todos los seres vivos son interdependientes</a:t>
            </a:r>
            <a:endParaRPr/>
          </a:p>
        </p:txBody>
      </p:sp>
      <p:pic>
        <p:nvPicPr>
          <p:cNvPr id="154" name="Google Shape;154;p20"/>
          <p:cNvPicPr preferRelativeResize="0"/>
          <p:nvPr/>
        </p:nvPicPr>
        <p:blipFill>
          <a:blip r:embed="rId3">
            <a:alphaModFix/>
          </a:blip>
          <a:stretch>
            <a:fillRect/>
          </a:stretch>
        </p:blipFill>
        <p:spPr>
          <a:xfrm>
            <a:off x="2984125" y="1552200"/>
            <a:ext cx="3175751" cy="1779149"/>
          </a:xfrm>
          <a:prstGeom prst="rect">
            <a:avLst/>
          </a:prstGeom>
          <a:noFill/>
          <a:ln>
            <a:noFill/>
          </a:ln>
        </p:spPr>
      </p:pic>
      <p:sp>
        <p:nvSpPr>
          <p:cNvPr id="155" name="Google Shape;155;p20"/>
          <p:cNvSpPr txBox="1"/>
          <p:nvPr>
            <p:ph idx="1" type="subTitle"/>
          </p:nvPr>
        </p:nvSpPr>
        <p:spPr>
          <a:xfrm>
            <a:off x="855300" y="3645852"/>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56" name="Google Shape;156;p20"/>
          <p:cNvSpPr/>
          <p:nvPr/>
        </p:nvSpPr>
        <p:spPr>
          <a:xfrm>
            <a:off x="589250" y="3499650"/>
            <a:ext cx="8340600" cy="144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2400">
                <a:solidFill>
                  <a:schemeClr val="dk1"/>
                </a:solidFill>
                <a:latin typeface="Caladea"/>
                <a:ea typeface="Caladea"/>
                <a:cs typeface="Caladea"/>
                <a:sym typeface="Caladea"/>
              </a:rPr>
              <a:t>Pero los humanos al cazar y al pescar tienen que controlar las cantidades porque tienen que dejar un margen para respetar esa especie y no extinguirla</a:t>
            </a:r>
            <a:endParaRPr sz="2400">
              <a:solidFill>
                <a:schemeClr val="dk1"/>
              </a:solidFill>
              <a:latin typeface="Caladea"/>
              <a:ea typeface="Caladea"/>
              <a:cs typeface="Caladea"/>
              <a:sym typeface="Caladea"/>
            </a:endParaRPr>
          </a:p>
          <a:p>
            <a:pPr indent="0" lvl="0" marL="0" rtl="0" algn="ctr">
              <a:lnSpc>
                <a:spcPct val="115000"/>
              </a:lnSpc>
              <a:spcBef>
                <a:spcPts val="0"/>
              </a:spcBef>
              <a:spcAft>
                <a:spcPts val="0"/>
              </a:spcAft>
              <a:buNone/>
            </a:pPr>
            <a:r>
              <a:t/>
            </a:r>
            <a:endParaRPr sz="1800">
              <a:solidFill>
                <a:schemeClr val="dk1"/>
              </a:solidFill>
              <a:latin typeface="Caladea"/>
              <a:ea typeface="Caladea"/>
              <a:cs typeface="Caladea"/>
              <a:sym typeface="Calade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ctrTitle"/>
          </p:nvPr>
        </p:nvSpPr>
        <p:spPr>
          <a:xfrm>
            <a:off x="855300" y="456389"/>
            <a:ext cx="7433400" cy="45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Segunda Norma</a:t>
            </a:r>
            <a:endParaRPr/>
          </a:p>
        </p:txBody>
      </p:sp>
      <p:sp>
        <p:nvSpPr>
          <p:cNvPr id="162" name="Google Shape;162;p21"/>
          <p:cNvSpPr txBox="1"/>
          <p:nvPr>
            <p:ph idx="1" type="subTitle"/>
          </p:nvPr>
        </p:nvSpPr>
        <p:spPr>
          <a:xfrm>
            <a:off x="855300" y="1185327"/>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s-419"/>
              <a:t>Afirma que la estabilidad de </a:t>
            </a:r>
            <a:r>
              <a:rPr lang="es-419"/>
              <a:t>los ecosistemas</a:t>
            </a:r>
            <a:r>
              <a:rPr lang="es-419"/>
              <a:t> depende de su diversidad</a:t>
            </a:r>
            <a:endParaRPr/>
          </a:p>
        </p:txBody>
      </p:sp>
      <p:pic>
        <p:nvPicPr>
          <p:cNvPr id="163" name="Google Shape;163;p21"/>
          <p:cNvPicPr preferRelativeResize="0"/>
          <p:nvPr/>
        </p:nvPicPr>
        <p:blipFill>
          <a:blip r:embed="rId3">
            <a:alphaModFix/>
          </a:blip>
          <a:stretch>
            <a:fillRect/>
          </a:stretch>
        </p:blipFill>
        <p:spPr>
          <a:xfrm>
            <a:off x="3065600" y="2047327"/>
            <a:ext cx="2828925" cy="1990725"/>
          </a:xfrm>
          <a:prstGeom prst="rect">
            <a:avLst/>
          </a:prstGeom>
          <a:noFill/>
          <a:ln>
            <a:noFill/>
          </a:ln>
        </p:spPr>
      </p:pic>
      <p:sp>
        <p:nvSpPr>
          <p:cNvPr id="164" name="Google Shape;164;p21"/>
          <p:cNvSpPr txBox="1"/>
          <p:nvPr>
            <p:ph idx="1" type="subTitle"/>
          </p:nvPr>
        </p:nvSpPr>
        <p:spPr>
          <a:xfrm>
            <a:off x="895325" y="4190427"/>
            <a:ext cx="7433400" cy="39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65" name="Google Shape;165;p21"/>
          <p:cNvSpPr/>
          <p:nvPr/>
        </p:nvSpPr>
        <p:spPr>
          <a:xfrm>
            <a:off x="441725" y="4227175"/>
            <a:ext cx="8453400" cy="7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2400">
              <a:solidFill>
                <a:schemeClr val="dk1"/>
              </a:solidFill>
              <a:latin typeface="Caladea"/>
              <a:ea typeface="Caladea"/>
              <a:cs typeface="Caladea"/>
              <a:sym typeface="Caladea"/>
            </a:endParaRPr>
          </a:p>
          <a:p>
            <a:pPr indent="0" lvl="0" marL="0" rtl="0" algn="ctr">
              <a:lnSpc>
                <a:spcPct val="115000"/>
              </a:lnSpc>
              <a:spcBef>
                <a:spcPts val="0"/>
              </a:spcBef>
              <a:spcAft>
                <a:spcPts val="0"/>
              </a:spcAft>
              <a:buNone/>
            </a:pPr>
            <a:r>
              <a:rPr lang="es-419" sz="2400">
                <a:solidFill>
                  <a:schemeClr val="dk1"/>
                </a:solidFill>
                <a:latin typeface="Caladea"/>
                <a:ea typeface="Caladea"/>
                <a:cs typeface="Caladea"/>
                <a:sym typeface="Caladea"/>
              </a:rPr>
              <a:t>Un ecosistema que contenga cien especies distintas será más estable que otra que solo tenga tres</a:t>
            </a:r>
            <a:endParaRPr sz="2400">
              <a:solidFill>
                <a:schemeClr val="dk1"/>
              </a:solidFill>
              <a:latin typeface="Caladea"/>
              <a:ea typeface="Caladea"/>
              <a:cs typeface="Caladea"/>
              <a:sym typeface="Caladea"/>
            </a:endParaRPr>
          </a:p>
          <a:p>
            <a:pPr indent="0" lvl="0" marL="0" rtl="0" algn="ctr">
              <a:lnSpc>
                <a:spcPct val="115000"/>
              </a:lnSpc>
              <a:spcBef>
                <a:spcPts val="0"/>
              </a:spcBef>
              <a:spcAft>
                <a:spcPts val="0"/>
              </a:spcAft>
              <a:buNone/>
            </a:pPr>
            <a:r>
              <a:t/>
            </a:r>
            <a:endParaRPr sz="1800">
              <a:solidFill>
                <a:schemeClr val="dk1"/>
              </a:solidFill>
              <a:latin typeface="Caladea"/>
              <a:ea typeface="Caladea"/>
              <a:cs typeface="Caladea"/>
              <a:sym typeface="Caladea"/>
            </a:endParaRPr>
          </a:p>
        </p:txBody>
      </p:sp>
    </p:spTree>
  </p:cSld>
  <p:clrMapOvr>
    <a:masterClrMapping/>
  </p:clrMapOvr>
</p:sld>
</file>

<file path=ppt/theme/theme1.xml><?xml version="1.0" encoding="utf-8"?>
<a:theme xmlns:a="http://schemas.openxmlformats.org/drawingml/2006/main" xmlns:r="http://schemas.openxmlformats.org/officeDocument/2006/relationships" name="Salisbury template">
  <a:themeElements>
    <a:clrScheme name="Custom 347">
      <a:dk1>
        <a:srgbClr val="2A3D41"/>
      </a:dk1>
      <a:lt1>
        <a:srgbClr val="FFFFFF"/>
      </a:lt1>
      <a:dk2>
        <a:srgbClr val="9EA7AA"/>
      </a:dk2>
      <a:lt2>
        <a:srgbClr val="E5ECE4"/>
      </a:lt2>
      <a:accent1>
        <a:srgbClr val="7FA03F"/>
      </a:accent1>
      <a:accent2>
        <a:srgbClr val="364B3C"/>
      </a:accent2>
      <a:accent3>
        <a:srgbClr val="2F7A87"/>
      </a:accent3>
      <a:accent4>
        <a:srgbClr val="69CCF5"/>
      </a:accent4>
      <a:accent5>
        <a:srgbClr val="2182B6"/>
      </a:accent5>
      <a:accent6>
        <a:srgbClr val="83B1BF"/>
      </a:accent6>
      <a:hlink>
        <a:srgbClr val="59830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